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69" r:id="rId3"/>
    <p:sldId id="258" r:id="rId4"/>
    <p:sldId id="271" r:id="rId5"/>
    <p:sldId id="270" r:id="rId6"/>
    <p:sldId id="272" r:id="rId7"/>
    <p:sldId id="275" r:id="rId8"/>
    <p:sldId id="292" r:id="rId9"/>
    <p:sldId id="293" r:id="rId10"/>
    <p:sldId id="276" r:id="rId11"/>
    <p:sldId id="277" r:id="rId12"/>
    <p:sldId id="294" r:id="rId13"/>
    <p:sldId id="295" r:id="rId14"/>
    <p:sldId id="296" r:id="rId15"/>
    <p:sldId id="297" r:id="rId16"/>
    <p:sldId id="298" r:id="rId17"/>
    <p:sldId id="299" r:id="rId18"/>
    <p:sldId id="278" r:id="rId19"/>
    <p:sldId id="301" r:id="rId20"/>
    <p:sldId id="302" r:id="rId21"/>
    <p:sldId id="279" r:id="rId22"/>
    <p:sldId id="280" r:id="rId23"/>
    <p:sldId id="281" r:id="rId24"/>
    <p:sldId id="318" r:id="rId25"/>
    <p:sldId id="319" r:id="rId26"/>
    <p:sldId id="320" r:id="rId27"/>
    <p:sldId id="321" r:id="rId28"/>
    <p:sldId id="317" r:id="rId29"/>
    <p:sldId id="300" r:id="rId30"/>
    <p:sldId id="303" r:id="rId31"/>
    <p:sldId id="304" r:id="rId32"/>
    <p:sldId id="305" r:id="rId33"/>
    <p:sldId id="306" r:id="rId34"/>
    <p:sldId id="307" r:id="rId35"/>
    <p:sldId id="308" r:id="rId36"/>
    <p:sldId id="309" r:id="rId37"/>
    <p:sldId id="289" r:id="rId38"/>
    <p:sldId id="282" r:id="rId39"/>
    <p:sldId id="284" r:id="rId40"/>
    <p:sldId id="259" r:id="rId41"/>
    <p:sldId id="260" r:id="rId42"/>
    <p:sldId id="285" r:id="rId43"/>
    <p:sldId id="286" r:id="rId44"/>
    <p:sldId id="310" r:id="rId45"/>
    <p:sldId id="311" r:id="rId46"/>
    <p:sldId id="312" r:id="rId47"/>
    <p:sldId id="313" r:id="rId48"/>
    <p:sldId id="314" r:id="rId49"/>
    <p:sldId id="315" r:id="rId50"/>
    <p:sldId id="316" r:id="rId51"/>
    <p:sldId id="322" r:id="rId52"/>
    <p:sldId id="323" r:id="rId53"/>
    <p:sldId id="324" r:id="rId54"/>
    <p:sldId id="325" r:id="rId55"/>
    <p:sldId id="326" r:id="rId56"/>
    <p:sldId id="327" r:id="rId57"/>
    <p:sldId id="290" r:id="rId58"/>
    <p:sldId id="287" r:id="rId59"/>
    <p:sldId id="328" r:id="rId60"/>
    <p:sldId id="288" r:id="rId61"/>
    <p:sldId id="261" r:id="rId62"/>
    <p:sldId id="291"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4" autoAdjust="0"/>
    <p:restoredTop sz="94660"/>
  </p:normalViewPr>
  <p:slideViewPr>
    <p:cSldViewPr snapToGrid="0">
      <p:cViewPr varScale="1">
        <p:scale>
          <a:sx n="65" d="100"/>
          <a:sy n="65" d="100"/>
        </p:scale>
        <p:origin x="132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7" Type="http://schemas.openxmlformats.org/officeDocument/2006/relationships/image" Target="../media/image7.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6.wmf"/><Relationship Id="rId1" Type="http://schemas.openxmlformats.org/officeDocument/2006/relationships/image" Target="../media/image15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59EBD-C908-454A-A7DA-4EFD7A974BB0}" type="datetimeFigureOut">
              <a:rPr lang="en-US" smtClean="0"/>
              <a:t>11/18/2025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EEEB2-B6B3-48B6-A4EF-77560BED4248}" type="slidenum">
              <a:rPr lang="en-US" smtClean="0"/>
              <a:t>‹#›</a:t>
            </a:fld>
            <a:endParaRPr lang="en-US"/>
          </a:p>
        </p:txBody>
      </p:sp>
    </p:spTree>
    <p:extLst>
      <p:ext uri="{BB962C8B-B14F-4D97-AF65-F5344CB8AC3E}">
        <p14:creationId xmlns:p14="http://schemas.microsoft.com/office/powerpoint/2010/main" val="2730102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mma.la.asu.edu/MARS_SURVEYOR/MGSTES/2quartz.gif"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emma.la.asu.edu/MARS_SURVEYOR/MGSTES/qtzemis.gif"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4A60C-DD5C-4995-BB3B-741C49960994}" type="slidenum">
              <a:rPr lang="en-US"/>
              <a:pPr/>
              <a:t>2</a:t>
            </a:fld>
            <a:endParaRPr lang="en-US"/>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p:txBody>
          <a:bodyPr/>
          <a:lstStyle/>
          <a:p>
            <a:r>
              <a:rPr lang="en-US" sz="800"/>
              <a:t>computer the land surface energy balance “</a:t>
            </a:r>
            <a:r>
              <a:rPr lang="en-US" sz="800">
                <a:solidFill>
                  <a:srgbClr val="3333FF"/>
                </a:solidFill>
              </a:rPr>
              <a:t>at the Satellite overpass time</a:t>
            </a:r>
            <a:r>
              <a:rPr lang="en-US" sz="800"/>
              <a:t>”</a:t>
            </a:r>
          </a:p>
          <a:p>
            <a:endParaRPr lang="en-US"/>
          </a:p>
          <a:p>
            <a:endParaRPr lang="en-US"/>
          </a:p>
          <a:p>
            <a:r>
              <a:rPr lang="en-US"/>
              <a:t>albedo, is the percent of incoming solar radiation reflected by a surface</a:t>
            </a:r>
          </a:p>
          <a:p>
            <a:r>
              <a:rPr lang="en-US"/>
              <a:t>emissivity, &lt;&gt; </a:t>
            </a:r>
            <a:r>
              <a:rPr lang="en-US">
                <a:hlinkClick r:id="rId3"/>
              </a:rPr>
              <a:t>the radiance from a mineral at one temperature will be different from that at another temperature</a:t>
            </a:r>
            <a:r>
              <a:rPr lang="en-US"/>
              <a:t>. In order to make comparisons of emission from materials at different temperatures, we need to remove the temperature effect. This is done mathematically by dividing the radiance spectrum of a selective emitter by that of a blackbody (perfect emitter) at the same temperature. The result is called </a:t>
            </a:r>
            <a:r>
              <a:rPr lang="en-US">
                <a:hlinkClick r:id="rId4"/>
              </a:rPr>
              <a:t>an emissivity spectrum</a:t>
            </a:r>
            <a:r>
              <a:rPr lang="en-US"/>
              <a:t>. Because it results from dividing one radiance spectrum by another, the units of watts/area cancel. Emissivity then, is a fractional representation of the amount of energy from some material vs. the energy that would come from a blackbody at the same temperature. The places in an emissivity spectrum that have a value less than one are the wavelength regions that molecules are absorbing energy. In the case of quartz (SiO2), the silicon-oxygen molecules are responsible for the absorptions </a:t>
            </a:r>
          </a:p>
          <a:p>
            <a:endParaRPr lang="en-US"/>
          </a:p>
          <a:p>
            <a:r>
              <a:rPr lang="en-US"/>
              <a:t>if surface reflectance of incoming long wave radiation is taken into account.</a:t>
            </a:r>
          </a:p>
          <a:p>
            <a:r>
              <a:rPr lang="en-US"/>
              <a:t>emmisivity is the percent of incoming long wave radiation has been absorbed, 1-emmisivity is percent of radiation will be raflected back to the atmosphere.</a:t>
            </a:r>
          </a:p>
          <a:p>
            <a:endParaRPr lang="en-US"/>
          </a:p>
          <a:p>
            <a:r>
              <a:rPr lang="en-US"/>
              <a:t>heat convection to the atmosphere</a:t>
            </a:r>
          </a:p>
        </p:txBody>
      </p:sp>
    </p:spTree>
    <p:extLst>
      <p:ext uri="{BB962C8B-B14F-4D97-AF65-F5344CB8AC3E}">
        <p14:creationId xmlns:p14="http://schemas.microsoft.com/office/powerpoint/2010/main" val="384355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20355B-2A4C-427B-BB3A-2BDA2CF9A04F}"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2926028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20355B-2A4C-427B-BB3A-2BDA2CF9A04F}"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60761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20355B-2A4C-427B-BB3A-2BDA2CF9A04F}"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2085179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245225"/>
            <a:ext cx="2133600" cy="476250"/>
          </a:xfrm>
        </p:spPr>
        <p:txBody>
          <a:bodyPr/>
          <a:lstStyle>
            <a:lvl1pPr>
              <a:defRPr/>
            </a:lvl1pPr>
          </a:lstStyle>
          <a:p>
            <a:endParaRPr lang="en-US"/>
          </a:p>
        </p:txBody>
      </p:sp>
      <p:sp>
        <p:nvSpPr>
          <p:cNvPr id="8" name="Footer Placeholder 7"/>
          <p:cNvSpPr>
            <a:spLocks noGrp="1"/>
          </p:cNvSpPr>
          <p:nvPr>
            <p:ph type="ftr" sz="quarter" idx="11"/>
          </p:nvPr>
        </p:nvSpPr>
        <p:spPr>
          <a:xfrm>
            <a:off x="3124200" y="6245225"/>
            <a:ext cx="2895600" cy="476250"/>
          </a:xfrm>
        </p:spPr>
        <p:txBody>
          <a:bodyPr/>
          <a:lstStyle>
            <a:lvl1pPr>
              <a:defRPr/>
            </a:lvl1pPr>
          </a:lstStyle>
          <a:p>
            <a:endParaRPr lang="en-US"/>
          </a:p>
        </p:txBody>
      </p:sp>
      <p:sp>
        <p:nvSpPr>
          <p:cNvPr id="9" name="Slide Number Placeholder 8"/>
          <p:cNvSpPr>
            <a:spLocks noGrp="1"/>
          </p:cNvSpPr>
          <p:nvPr>
            <p:ph type="sldNum" sz="quarter" idx="12"/>
          </p:nvPr>
        </p:nvSpPr>
        <p:spPr>
          <a:xfrm>
            <a:off x="6553200" y="6245225"/>
            <a:ext cx="2133600" cy="476250"/>
          </a:xfrm>
        </p:spPr>
        <p:txBody>
          <a:bodyPr/>
          <a:lstStyle>
            <a:lvl1pPr>
              <a:defRPr/>
            </a:lvl1pPr>
          </a:lstStyle>
          <a:p>
            <a:fld id="{D09930F9-887A-4FAF-8A67-1BE617FC6585}" type="slidenum">
              <a:rPr lang="en-US"/>
              <a:pPr/>
              <a:t>‹#›</a:t>
            </a:fld>
            <a:endParaRPr lang="en-US"/>
          </a:p>
        </p:txBody>
      </p:sp>
    </p:spTree>
    <p:extLst>
      <p:ext uri="{BB962C8B-B14F-4D97-AF65-F5344CB8AC3E}">
        <p14:creationId xmlns:p14="http://schemas.microsoft.com/office/powerpoint/2010/main" val="19714026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457200" y="6245225"/>
            <a:ext cx="2133600" cy="476250"/>
          </a:xfrm>
        </p:spPr>
        <p:txBody>
          <a:bodyPr/>
          <a:lstStyle>
            <a:lvl1pPr>
              <a:defRPr/>
            </a:lvl1pPr>
          </a:lstStyle>
          <a:p>
            <a:endParaRPr lang="en-US"/>
          </a:p>
        </p:txBody>
      </p:sp>
      <p:sp>
        <p:nvSpPr>
          <p:cNvPr id="7" name="Footer Placeholder 6"/>
          <p:cNvSpPr>
            <a:spLocks noGrp="1"/>
          </p:cNvSpPr>
          <p:nvPr>
            <p:ph type="ftr" sz="quarter" idx="11"/>
          </p:nvPr>
        </p:nvSpPr>
        <p:spPr>
          <a:xfrm>
            <a:off x="3124200" y="6245225"/>
            <a:ext cx="2895600" cy="476250"/>
          </a:xfrm>
        </p:spPr>
        <p:txBody>
          <a:bodyPr/>
          <a:lstStyle>
            <a:lvl1pPr>
              <a:defRPr/>
            </a:lvl1pPr>
          </a:lstStyle>
          <a:p>
            <a:endParaRPr lang="en-US"/>
          </a:p>
        </p:txBody>
      </p:sp>
      <p:sp>
        <p:nvSpPr>
          <p:cNvPr id="8" name="Slide Number Placeholder 7"/>
          <p:cNvSpPr>
            <a:spLocks noGrp="1"/>
          </p:cNvSpPr>
          <p:nvPr>
            <p:ph type="sldNum" sz="quarter" idx="12"/>
          </p:nvPr>
        </p:nvSpPr>
        <p:spPr>
          <a:xfrm>
            <a:off x="6553200" y="6245225"/>
            <a:ext cx="2133600" cy="476250"/>
          </a:xfrm>
        </p:spPr>
        <p:txBody>
          <a:bodyPr/>
          <a:lstStyle>
            <a:lvl1pPr>
              <a:defRPr/>
            </a:lvl1pPr>
          </a:lstStyle>
          <a:p>
            <a:fld id="{ACDFE593-ACA4-4B28-BC48-FD894832FEC2}" type="slidenum">
              <a:rPr lang="en-US"/>
              <a:pPr/>
              <a:t>‹#›</a:t>
            </a:fld>
            <a:endParaRPr lang="en-US"/>
          </a:p>
        </p:txBody>
      </p:sp>
    </p:spTree>
    <p:extLst>
      <p:ext uri="{BB962C8B-B14F-4D97-AF65-F5344CB8AC3E}">
        <p14:creationId xmlns:p14="http://schemas.microsoft.com/office/powerpoint/2010/main" val="90483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920355B-2A4C-427B-BB3A-2BDA2CF9A04F}"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4035264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920355B-2A4C-427B-BB3A-2BDA2CF9A04F}" type="datetimeFigureOut">
              <a:rPr lang="en-US" smtClean="0"/>
              <a:t>11/18/2025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579818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920355B-2A4C-427B-BB3A-2BDA2CF9A04F}"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8553470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920355B-2A4C-427B-BB3A-2BDA2CF9A04F}" type="datetimeFigureOut">
              <a:rPr lang="en-US" smtClean="0"/>
              <a:t>11/18/2025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1266329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920355B-2A4C-427B-BB3A-2BDA2CF9A04F}" type="datetimeFigureOut">
              <a:rPr lang="en-US" smtClean="0"/>
              <a:t>11/18/2025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385097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20355B-2A4C-427B-BB3A-2BDA2CF9A04F}" type="datetimeFigureOut">
              <a:rPr lang="en-US" smtClean="0"/>
              <a:t>11/18/2025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4996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0355B-2A4C-427B-BB3A-2BDA2CF9A04F}"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1278482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920355B-2A4C-427B-BB3A-2BDA2CF9A04F}" type="datetimeFigureOut">
              <a:rPr lang="en-US" smtClean="0"/>
              <a:t>11/18/2025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CF5601-7060-4B6A-9D54-7A1E435BD06E}" type="slidenum">
              <a:rPr lang="en-US" smtClean="0"/>
              <a:t>‹#›</a:t>
            </a:fld>
            <a:endParaRPr lang="en-US"/>
          </a:p>
        </p:txBody>
      </p:sp>
    </p:spTree>
    <p:extLst>
      <p:ext uri="{BB962C8B-B14F-4D97-AF65-F5344CB8AC3E}">
        <p14:creationId xmlns:p14="http://schemas.microsoft.com/office/powerpoint/2010/main" val="293343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20355B-2A4C-427B-BB3A-2BDA2CF9A04F}" type="datetimeFigureOut">
              <a:rPr lang="en-US" smtClean="0"/>
              <a:t>11/18/2025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CF5601-7060-4B6A-9D54-7A1E435BD06E}" type="slidenum">
              <a:rPr lang="en-US" smtClean="0"/>
              <a:t>‹#›</a:t>
            </a:fld>
            <a:endParaRPr lang="en-US"/>
          </a:p>
        </p:txBody>
      </p:sp>
    </p:spTree>
    <p:extLst>
      <p:ext uri="{BB962C8B-B14F-4D97-AF65-F5344CB8AC3E}">
        <p14:creationId xmlns:p14="http://schemas.microsoft.com/office/powerpoint/2010/main" val="18615400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4.wmf"/><Relationship Id="rId18" Type="http://schemas.openxmlformats.org/officeDocument/2006/relationships/image" Target="../media/image6.wmf"/><Relationship Id="rId3" Type="http://schemas.openxmlformats.org/officeDocument/2006/relationships/slideLayout" Target="../slideLayouts/slideLayout12.xml"/><Relationship Id="rId21" Type="http://schemas.openxmlformats.org/officeDocument/2006/relationships/image" Target="../media/image9.wmf"/><Relationship Id="rId7" Type="http://schemas.openxmlformats.org/officeDocument/2006/relationships/image" Target="../media/image8.png"/><Relationship Id="rId12" Type="http://schemas.openxmlformats.org/officeDocument/2006/relationships/oleObject" Target="../embeddings/oleObject4.bin"/><Relationship Id="rId17" Type="http://schemas.openxmlformats.org/officeDocument/2006/relationships/oleObject" Target="../embeddings/oleObject7.bin"/><Relationship Id="rId2" Type="http://schemas.openxmlformats.org/officeDocument/2006/relationships/tags" Target="../tags/tag1.xml"/><Relationship Id="rId16" Type="http://schemas.openxmlformats.org/officeDocument/2006/relationships/oleObject" Target="../embeddings/oleObject6.bin"/><Relationship Id="rId20" Type="http://schemas.openxmlformats.org/officeDocument/2006/relationships/image" Target="../media/image7.wmf"/><Relationship Id="rId1" Type="http://schemas.openxmlformats.org/officeDocument/2006/relationships/vmlDrawing" Target="../drawings/vmlDrawing1.vml"/><Relationship Id="rId6" Type="http://schemas.openxmlformats.org/officeDocument/2006/relationships/image" Target="../media/image1.wmf"/><Relationship Id="rId11" Type="http://schemas.openxmlformats.org/officeDocument/2006/relationships/image" Target="../media/image3.wmf"/><Relationship Id="rId5" Type="http://schemas.openxmlformats.org/officeDocument/2006/relationships/oleObject" Target="../embeddings/oleObject1.bin"/><Relationship Id="rId15" Type="http://schemas.openxmlformats.org/officeDocument/2006/relationships/image" Target="../media/image5.wmf"/><Relationship Id="rId10" Type="http://schemas.openxmlformats.org/officeDocument/2006/relationships/oleObject" Target="../embeddings/oleObject3.bin"/><Relationship Id="rId19" Type="http://schemas.openxmlformats.org/officeDocument/2006/relationships/oleObject" Target="../embeddings/oleObject8.bin"/><Relationship Id="rId4" Type="http://schemas.openxmlformats.org/officeDocument/2006/relationships/notesSlide" Target="../notesSlides/notesSlide1.xml"/><Relationship Id="rId9" Type="http://schemas.openxmlformats.org/officeDocument/2006/relationships/image" Target="../media/image2.wmf"/><Relationship Id="rId14" Type="http://schemas.openxmlformats.org/officeDocument/2006/relationships/oleObject" Target="../embeddings/oleObject5.bin"/><Relationship Id="rId22" Type="http://schemas.openxmlformats.org/officeDocument/2006/relationships/image" Target="../media/image10.wmf"/></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emf"/><Relationship Id="rId1" Type="http://schemas.openxmlformats.org/officeDocument/2006/relationships/slideLayout" Target="../slideLayouts/slideLayout2.xml"/><Relationship Id="rId6" Type="http://schemas.openxmlformats.org/officeDocument/2006/relationships/image" Target="../media/image90.emf"/><Relationship Id="rId11" Type="http://schemas.openxmlformats.org/officeDocument/2006/relationships/image" Target="../media/image95.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4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emf"/><Relationship Id="rId5" Type="http://schemas.openxmlformats.org/officeDocument/2006/relationships/image" Target="../media/image106.png"/><Relationship Id="rId10" Type="http://schemas.openxmlformats.org/officeDocument/2006/relationships/image" Target="../media/image111.emf"/><Relationship Id="rId4" Type="http://schemas.openxmlformats.org/officeDocument/2006/relationships/image" Target="../media/image105.png"/><Relationship Id="rId9"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gif"/><Relationship Id="rId5" Type="http://schemas.openxmlformats.org/officeDocument/2006/relationships/image" Target="../media/image117.png"/><Relationship Id="rId4" Type="http://schemas.openxmlformats.org/officeDocument/2006/relationships/image" Target="../media/image116.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5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wmf"/><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oleObject" Target="../embeddings/oleObject11.bin"/><Relationship Id="rId7" Type="http://schemas.openxmlformats.org/officeDocument/2006/relationships/image" Target="../media/image15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6.wmf"/><Relationship Id="rId5" Type="http://schemas.openxmlformats.org/officeDocument/2006/relationships/oleObject" Target="../embeddings/oleObject12.bin"/><Relationship Id="rId4" Type="http://schemas.openxmlformats.org/officeDocument/2006/relationships/image" Target="../media/image155.wmf"/></Relationships>
</file>

<file path=ppt/slides/_rels/slide6.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7.xml"/><Relationship Id="rId4" Type="http://schemas.openxmlformats.org/officeDocument/2006/relationships/image" Target="../media/image14.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0.png"/><Relationship Id="rId5" Type="http://schemas.openxmlformats.org/officeDocument/2006/relationships/oleObject" Target="../embeddings/oleObject14.bin"/><Relationship Id="rId4" Type="http://schemas.openxmlformats.org/officeDocument/2006/relationships/image" Target="../media/image159.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61.emf"/></Relationships>
</file>

<file path=ppt/slides/_rels/slide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oleObject" Target="../embeddings/oleObject9.bin"/><Relationship Id="rId7" Type="http://schemas.openxmlformats.org/officeDocument/2006/relationships/image" Target="../media/image3.wmf"/><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oleObject" Target="../embeddings/oleObject10.bin"/><Relationship Id="rId5" Type="http://schemas.openxmlformats.org/officeDocument/2006/relationships/image" Target="../media/image16.png"/><Relationship Id="rId4" Type="http://schemas.openxmlformats.org/officeDocument/2006/relationships/image" Target="../media/image15.wmf"/></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611885"/>
            <a:ext cx="8713693" cy="2554545"/>
          </a:xfrm>
          <a:prstGeom prst="rect">
            <a:avLst/>
          </a:prstGeom>
        </p:spPr>
        <p:txBody>
          <a:bodyPr wrap="square">
            <a:spAutoFit/>
          </a:bodyPr>
          <a:lstStyle/>
          <a:p>
            <a:pPr algn="ctr"/>
            <a:r>
              <a:rPr lang="en-US" sz="3200" b="1" dirty="0" smtClean="0">
                <a:latin typeface="Times New Roman" panose="02020603050405020304" pitchFamily="18" charset="0"/>
              </a:rPr>
              <a:t>Surface Energy Balance and </a:t>
            </a:r>
            <a:r>
              <a:rPr lang="en-US" sz="3200" b="1" dirty="0" smtClean="0">
                <a:solidFill>
                  <a:srgbClr val="FF0000"/>
                </a:solidFill>
                <a:latin typeface="Times New Roman" panose="02020603050405020304" pitchFamily="18" charset="0"/>
              </a:rPr>
              <a:t>Evapotranspiration</a:t>
            </a:r>
            <a:r>
              <a:rPr lang="en-US" sz="3200" b="1" dirty="0" smtClean="0">
                <a:latin typeface="Times New Roman" panose="02020603050405020304" pitchFamily="18" charset="0"/>
              </a:rPr>
              <a:t> remote sensing</a:t>
            </a:r>
          </a:p>
          <a:p>
            <a:pPr algn="ctr"/>
            <a:endParaRPr lang="en-US" sz="3200" b="1" dirty="0">
              <a:latin typeface="Times New Roman" panose="02020603050405020304" pitchFamily="18" charset="0"/>
            </a:endParaRPr>
          </a:p>
          <a:p>
            <a:pPr algn="ctr"/>
            <a:endParaRPr lang="en-US" sz="3200" b="1" dirty="0" smtClean="0">
              <a:latin typeface="Times New Roman" panose="02020603050405020304" pitchFamily="18" charset="0"/>
            </a:endParaRPr>
          </a:p>
          <a:p>
            <a:pPr algn="ctr"/>
            <a:r>
              <a:rPr lang="en-US" sz="3200" b="1" dirty="0" smtClean="0">
                <a:latin typeface="Times New Roman" panose="02020603050405020304" pitchFamily="18" charset="0"/>
              </a:rPr>
              <a:t>Lecture </a:t>
            </a:r>
            <a:r>
              <a:rPr lang="en-US" sz="3200" b="1" dirty="0" smtClean="0">
                <a:latin typeface="Times New Roman" panose="02020603050405020304" pitchFamily="18" charset="0"/>
              </a:rPr>
              <a:t>8</a:t>
            </a:r>
            <a:endParaRPr lang="en-US" sz="3200" b="1" dirty="0">
              <a:latin typeface="Times New Roman" panose="02020603050405020304" pitchFamily="18" charset="0"/>
            </a:endParaRPr>
          </a:p>
        </p:txBody>
      </p:sp>
    </p:spTree>
    <p:extLst>
      <p:ext uri="{BB962C8B-B14F-4D97-AF65-F5344CB8AC3E}">
        <p14:creationId xmlns:p14="http://schemas.microsoft.com/office/powerpoint/2010/main" val="34041314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1606639" y="152400"/>
            <a:ext cx="5930721" cy="1143000"/>
          </a:xfrm>
        </p:spPr>
        <p:txBody>
          <a:bodyPr/>
          <a:lstStyle/>
          <a:p>
            <a:r>
              <a:rPr lang="en-US" dirty="0">
                <a:latin typeface="Times New Roman" panose="02020603050405020304" pitchFamily="18" charset="0"/>
                <a:cs typeface="Times New Roman" panose="02020603050405020304" pitchFamily="18" charset="0"/>
              </a:rPr>
              <a:t>SEBAL-METRIC model</a:t>
            </a:r>
          </a:p>
        </p:txBody>
      </p:sp>
      <p:sp>
        <p:nvSpPr>
          <p:cNvPr id="67587" name="Text Box 3"/>
          <p:cNvSpPr txBox="1">
            <a:spLocks noChangeArrowheads="1"/>
          </p:cNvSpPr>
          <p:nvPr/>
        </p:nvSpPr>
        <p:spPr bwMode="auto">
          <a:xfrm>
            <a:off x="4155583" y="1024944"/>
            <a:ext cx="478772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Developed </a:t>
            </a:r>
            <a:r>
              <a:rPr lang="en-US" dirty="0" smtClean="0"/>
              <a:t>by</a:t>
            </a:r>
          </a:p>
          <a:p>
            <a:r>
              <a:rPr lang="en-US" sz="2400" b="1" dirty="0" err="1" smtClean="0"/>
              <a:t>Wim</a:t>
            </a:r>
            <a:r>
              <a:rPr lang="en-US" sz="2400" b="1" dirty="0" smtClean="0"/>
              <a:t> </a:t>
            </a:r>
            <a:r>
              <a:rPr lang="en-US" sz="2400" b="1" dirty="0" err="1"/>
              <a:t>Bastiaanssen</a:t>
            </a:r>
            <a:r>
              <a:rPr lang="en-US" sz="2400" b="1" dirty="0"/>
              <a:t>, The Netherlands</a:t>
            </a:r>
          </a:p>
          <a:p>
            <a:r>
              <a:rPr lang="en-US" sz="2400" b="1" dirty="0"/>
              <a:t>Richard Allen, University of </a:t>
            </a:r>
            <a:r>
              <a:rPr lang="en-US" sz="2400" b="1" dirty="0" smtClean="0"/>
              <a:t>Idaho</a:t>
            </a:r>
            <a:endParaRPr lang="en-US" sz="2400" b="1" dirty="0"/>
          </a:p>
        </p:txBody>
      </p:sp>
      <p:sp>
        <p:nvSpPr>
          <p:cNvPr id="5" name="Rectangle 5"/>
          <p:cNvSpPr txBox="1">
            <a:spLocks noChangeArrowheads="1"/>
          </p:cNvSpPr>
          <p:nvPr/>
        </p:nvSpPr>
        <p:spPr>
          <a:xfrm>
            <a:off x="594037" y="2294029"/>
            <a:ext cx="7543800"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SEBAL needs both short wave and thermal </a:t>
            </a:r>
            <a:r>
              <a:rPr lang="en-US" dirty="0" smtClean="0">
                <a:latin typeface="Times New Roman" panose="02020603050405020304" pitchFamily="18" charset="0"/>
                <a:cs typeface="Times New Roman" panose="02020603050405020304" pitchFamily="18" charset="0"/>
              </a:rPr>
              <a:t>bands</a:t>
            </a:r>
          </a:p>
          <a:p>
            <a:r>
              <a:rPr lang="en-US" dirty="0" smtClean="0">
                <a:latin typeface="Times New Roman" panose="02020603050405020304" pitchFamily="18" charset="0"/>
                <a:cs typeface="Times New Roman" panose="02020603050405020304" pitchFamily="18" charset="0"/>
              </a:rPr>
              <a:t>SEBAL can use images from:</a:t>
            </a:r>
            <a:endParaRPr lang="en-US" dirty="0" smtClean="0">
              <a:solidFill>
                <a:srgbClr val="3366FF"/>
              </a:solidFill>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NASA-</a:t>
            </a:r>
            <a:r>
              <a:rPr lang="en-US" dirty="0" smtClean="0">
                <a:solidFill>
                  <a:srgbClr val="3366FF"/>
                </a:solidFill>
                <a:latin typeface="Times New Roman" panose="02020603050405020304" pitchFamily="18" charset="0"/>
                <a:cs typeface="Times New Roman" panose="02020603050405020304" pitchFamily="18" charset="0"/>
              </a:rPr>
              <a:t>Landsat</a:t>
            </a:r>
            <a:r>
              <a:rPr lang="en-US" dirty="0" smtClean="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30 m</a:t>
            </a:r>
            <a:r>
              <a:rPr lang="en-US"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Since 1982</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lvl="1"/>
            <a:r>
              <a:rPr lang="en-US" dirty="0" smtClean="0">
                <a:latin typeface="Times New Roman" panose="02020603050405020304" pitchFamily="18" charset="0"/>
                <a:cs typeface="Times New Roman" panose="02020603050405020304" pitchFamily="18" charset="0"/>
              </a:rPr>
              <a:t>NOAA-</a:t>
            </a:r>
            <a:r>
              <a:rPr lang="en-US" dirty="0" smtClean="0">
                <a:solidFill>
                  <a:srgbClr val="3366FF"/>
                </a:solidFill>
                <a:latin typeface="Times New Roman" panose="02020603050405020304" pitchFamily="18" charset="0"/>
                <a:cs typeface="Times New Roman" panose="02020603050405020304" pitchFamily="18" charset="0"/>
              </a:rPr>
              <a:t>AVHRR</a:t>
            </a:r>
            <a:r>
              <a:rPr lang="en-US" dirty="0" smtClean="0">
                <a:latin typeface="Times New Roman" panose="02020603050405020304" pitchFamily="18" charset="0"/>
                <a:cs typeface="Times New Roman" panose="02020603050405020304" pitchFamily="18" charset="0"/>
              </a:rPr>
              <a:t> </a:t>
            </a:r>
            <a:r>
              <a:rPr lang="en-US" i="1" dirty="0" smtClean="0">
                <a:solidFill>
                  <a:srgbClr val="333399"/>
                </a:solidFill>
                <a:latin typeface="Times New Roman" panose="02020603050405020304" pitchFamily="18" charset="0"/>
                <a:cs typeface="Times New Roman" panose="02020603050405020304" pitchFamily="18" charset="0"/>
              </a:rPr>
              <a:t>(advanced very high resolution radiometer)</a:t>
            </a:r>
            <a:r>
              <a:rPr lang="en-US" dirty="0" smtClean="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1 km</a:t>
            </a:r>
            <a:r>
              <a:rPr lang="en-US" dirty="0" smtClean="0">
                <a:latin typeface="Times New Roman" panose="02020603050405020304" pitchFamily="18" charset="0"/>
                <a:cs typeface="Times New Roman" panose="02020603050405020304" pitchFamily="18" charset="0"/>
              </a:rPr>
              <a:t>, daily) - since 1980’s</a:t>
            </a:r>
          </a:p>
          <a:p>
            <a:pPr lvl="1"/>
            <a:r>
              <a:rPr lang="en-US" dirty="0" smtClean="0">
                <a:latin typeface="Times New Roman" panose="02020603050405020304" pitchFamily="18" charset="0"/>
                <a:cs typeface="Times New Roman" panose="02020603050405020304" pitchFamily="18" charset="0"/>
              </a:rPr>
              <a:t>NASA-</a:t>
            </a:r>
            <a:r>
              <a:rPr lang="en-US" dirty="0" smtClean="0">
                <a:solidFill>
                  <a:srgbClr val="3366FF"/>
                </a:solidFill>
                <a:latin typeface="Times New Roman" panose="02020603050405020304" pitchFamily="18" charset="0"/>
                <a:cs typeface="Times New Roman" panose="02020603050405020304" pitchFamily="18" charset="0"/>
              </a:rPr>
              <a:t>MODIS</a:t>
            </a:r>
            <a:r>
              <a:rPr lang="en-US" dirty="0" smtClean="0">
                <a:latin typeface="Times New Roman" panose="02020603050405020304" pitchFamily="18" charset="0"/>
                <a:cs typeface="Times New Roman" panose="02020603050405020304" pitchFamily="18" charset="0"/>
              </a:rPr>
              <a:t> </a:t>
            </a:r>
            <a:r>
              <a:rPr lang="en-US" i="1" dirty="0" smtClean="0">
                <a:solidFill>
                  <a:srgbClr val="333399"/>
                </a:solidFill>
                <a:latin typeface="Times New Roman" panose="02020603050405020304" pitchFamily="18" charset="0"/>
                <a:cs typeface="Times New Roman" panose="02020603050405020304" pitchFamily="18" charset="0"/>
              </a:rPr>
              <a:t>(moderate resolution imaging </a:t>
            </a:r>
            <a:r>
              <a:rPr lang="en-US" i="1" dirty="0" err="1" smtClean="0">
                <a:solidFill>
                  <a:srgbClr val="333399"/>
                </a:solidFill>
                <a:latin typeface="Times New Roman" panose="02020603050405020304" pitchFamily="18" charset="0"/>
                <a:cs typeface="Times New Roman" panose="02020603050405020304" pitchFamily="18" charset="0"/>
              </a:rPr>
              <a:t>spectroradiometer</a:t>
            </a:r>
            <a:r>
              <a:rPr lang="en-US" i="1" dirty="0" smtClean="0">
                <a:solidFill>
                  <a:srgbClr val="333399"/>
                </a:solidFill>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500 m</a:t>
            </a:r>
            <a:r>
              <a:rPr lang="en-US" dirty="0" smtClean="0">
                <a:latin typeface="Times New Roman" panose="02020603050405020304" pitchFamily="18" charset="0"/>
                <a:cs typeface="Times New Roman" panose="02020603050405020304" pitchFamily="18" charset="0"/>
              </a:rPr>
              <a:t>, daily) - since 1999</a:t>
            </a:r>
          </a:p>
          <a:p>
            <a:pPr lvl="1"/>
            <a:r>
              <a:rPr lang="en-US" dirty="0" smtClean="0">
                <a:latin typeface="Times New Roman" panose="02020603050405020304" pitchFamily="18" charset="0"/>
                <a:cs typeface="Times New Roman" panose="02020603050405020304" pitchFamily="18" charset="0"/>
              </a:rPr>
              <a:t>NASA-</a:t>
            </a:r>
            <a:r>
              <a:rPr lang="en-US" dirty="0" smtClean="0">
                <a:solidFill>
                  <a:srgbClr val="3366FF"/>
                </a:solidFill>
                <a:latin typeface="Times New Roman" panose="02020603050405020304" pitchFamily="18" charset="0"/>
                <a:cs typeface="Times New Roman" panose="02020603050405020304" pitchFamily="18" charset="0"/>
              </a:rPr>
              <a:t>ASTER</a:t>
            </a:r>
            <a:r>
              <a:rPr lang="en-US" dirty="0" smtClean="0">
                <a:latin typeface="Times New Roman" panose="02020603050405020304" pitchFamily="18" charset="0"/>
                <a:cs typeface="Times New Roman" panose="02020603050405020304" pitchFamily="18" charset="0"/>
              </a:rPr>
              <a:t> </a:t>
            </a:r>
            <a:r>
              <a:rPr lang="en-US" i="1" dirty="0" smtClean="0">
                <a:solidFill>
                  <a:srgbClr val="333399"/>
                </a:solidFill>
                <a:latin typeface="Times New Roman" panose="02020603050405020304" pitchFamily="18" charset="0"/>
                <a:cs typeface="Times New Roman" panose="02020603050405020304" pitchFamily="18" charset="0"/>
              </a:rPr>
              <a:t>(Advanced </a:t>
            </a:r>
            <a:r>
              <a:rPr lang="en-US" i="1" dirty="0" err="1" smtClean="0">
                <a:solidFill>
                  <a:srgbClr val="333399"/>
                </a:solidFill>
                <a:latin typeface="Times New Roman" panose="02020603050405020304" pitchFamily="18" charset="0"/>
                <a:cs typeface="Times New Roman" panose="02020603050405020304" pitchFamily="18" charset="0"/>
              </a:rPr>
              <a:t>Spaceborne</a:t>
            </a:r>
            <a:r>
              <a:rPr lang="en-US" i="1" dirty="0" smtClean="0">
                <a:solidFill>
                  <a:srgbClr val="333399"/>
                </a:solidFill>
                <a:latin typeface="Times New Roman" panose="02020603050405020304" pitchFamily="18" charset="0"/>
                <a:cs typeface="Times New Roman" panose="02020603050405020304" pitchFamily="18" charset="0"/>
              </a:rPr>
              <a:t> Thermal Emission and Reflection Radiometer)</a:t>
            </a:r>
            <a:r>
              <a:rPr lang="en-US" dirty="0" smtClean="0">
                <a:latin typeface="Times New Roman" panose="02020603050405020304" pitchFamily="18" charset="0"/>
                <a:cs typeface="Times New Roman" panose="02020603050405020304" pitchFamily="18" charset="0"/>
              </a:rPr>
              <a:t> (</a:t>
            </a:r>
            <a:r>
              <a:rPr lang="en-US" u="sng" dirty="0" smtClean="0">
                <a:latin typeface="Times New Roman" panose="02020603050405020304" pitchFamily="18" charset="0"/>
                <a:cs typeface="Times New Roman" panose="02020603050405020304" pitchFamily="18" charset="0"/>
              </a:rPr>
              <a:t>15 m</a:t>
            </a:r>
            <a:r>
              <a:rPr lang="en-US" dirty="0" smtClean="0">
                <a:latin typeface="Times New Roman" panose="02020603050405020304" pitchFamily="18" charset="0"/>
                <a:cs typeface="Times New Roman" panose="02020603050405020304" pitchFamily="18" charset="0"/>
              </a:rPr>
              <a:t>, 8 days) - since 1999</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101029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647" y="228600"/>
            <a:ext cx="7149353" cy="662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4" name="Text Box 6"/>
          <p:cNvSpPr txBox="1">
            <a:spLocks noChangeArrowheads="1"/>
          </p:cNvSpPr>
          <p:nvPr/>
        </p:nvSpPr>
        <p:spPr bwMode="auto">
          <a:xfrm>
            <a:off x="228600" y="228600"/>
            <a:ext cx="1581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CC3300"/>
                </a:solidFill>
              </a:rPr>
              <a:t>Estimating</a:t>
            </a:r>
          </a:p>
          <a:p>
            <a:r>
              <a:rPr lang="en-US" b="1">
                <a:solidFill>
                  <a:srgbClr val="CC3300"/>
                </a:solidFill>
              </a:rPr>
              <a:t>Net radiation</a:t>
            </a:r>
          </a:p>
        </p:txBody>
      </p:sp>
    </p:spTree>
    <p:extLst>
      <p:ext uri="{BB962C8B-B14F-4D97-AF65-F5344CB8AC3E}">
        <p14:creationId xmlns:p14="http://schemas.microsoft.com/office/powerpoint/2010/main" val="127364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599" y="228600"/>
            <a:ext cx="5069541"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rgbClr val="CC3300"/>
                </a:solidFill>
              </a:rPr>
              <a:t>Estimating</a:t>
            </a:r>
          </a:p>
          <a:p>
            <a:r>
              <a:rPr lang="en-US" b="1" dirty="0">
                <a:solidFill>
                  <a:srgbClr val="CC3300"/>
                </a:solidFill>
              </a:rPr>
              <a:t>Net </a:t>
            </a:r>
            <a:r>
              <a:rPr lang="en-US" b="1" dirty="0" smtClean="0">
                <a:solidFill>
                  <a:srgbClr val="CC3300"/>
                </a:solidFill>
              </a:rPr>
              <a:t>radiation: Longwave Radiation</a:t>
            </a:r>
            <a:endParaRPr lang="en-US" b="1" dirty="0">
              <a:solidFill>
                <a:srgbClr val="CC3300"/>
              </a:solidFill>
            </a:endParaRPr>
          </a:p>
        </p:txBody>
      </p:sp>
      <p:pic>
        <p:nvPicPr>
          <p:cNvPr id="2" name="Picture 1"/>
          <p:cNvPicPr>
            <a:picLocks noChangeAspect="1"/>
          </p:cNvPicPr>
          <p:nvPr/>
        </p:nvPicPr>
        <p:blipFill>
          <a:blip r:embed="rId2"/>
          <a:stretch>
            <a:fillRect/>
          </a:stretch>
        </p:blipFill>
        <p:spPr>
          <a:xfrm>
            <a:off x="228600" y="869950"/>
            <a:ext cx="8431306" cy="4845050"/>
          </a:xfrm>
          <a:prstGeom prst="rect">
            <a:avLst/>
          </a:prstGeom>
        </p:spPr>
      </p:pic>
    </p:spTree>
    <p:extLst>
      <p:ext uri="{BB962C8B-B14F-4D97-AF65-F5344CB8AC3E}">
        <p14:creationId xmlns:p14="http://schemas.microsoft.com/office/powerpoint/2010/main" val="4290491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600" y="228600"/>
            <a:ext cx="34921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CC3300"/>
                </a:solidFill>
              </a:rPr>
              <a:t>Estimating</a:t>
            </a:r>
          </a:p>
          <a:p>
            <a:r>
              <a:rPr lang="en-US" b="1" dirty="0">
                <a:solidFill>
                  <a:srgbClr val="CC3300"/>
                </a:solidFill>
              </a:rPr>
              <a:t>Net radiation: Longwave Radiation</a:t>
            </a:r>
          </a:p>
        </p:txBody>
      </p:sp>
      <p:pic>
        <p:nvPicPr>
          <p:cNvPr id="4" name="Picture 3"/>
          <p:cNvPicPr>
            <a:picLocks noChangeAspect="1"/>
          </p:cNvPicPr>
          <p:nvPr/>
        </p:nvPicPr>
        <p:blipFill>
          <a:blip r:embed="rId2"/>
          <a:stretch>
            <a:fillRect/>
          </a:stretch>
        </p:blipFill>
        <p:spPr>
          <a:xfrm>
            <a:off x="386080" y="785707"/>
            <a:ext cx="8314168" cy="3719058"/>
          </a:xfrm>
          <a:prstGeom prst="rect">
            <a:avLst/>
          </a:prstGeom>
        </p:spPr>
      </p:pic>
      <p:pic>
        <p:nvPicPr>
          <p:cNvPr id="3" name="Picture 2"/>
          <p:cNvPicPr>
            <a:picLocks noChangeAspect="1"/>
          </p:cNvPicPr>
          <p:nvPr/>
        </p:nvPicPr>
        <p:blipFill rotWithShape="1">
          <a:blip r:embed="rId3"/>
          <a:srcRect l="1905"/>
          <a:stretch/>
        </p:blipFill>
        <p:spPr>
          <a:xfrm>
            <a:off x="386080" y="4600716"/>
            <a:ext cx="8112460" cy="2257284"/>
          </a:xfrm>
          <a:prstGeom prst="rect">
            <a:avLst/>
          </a:prstGeom>
        </p:spPr>
      </p:pic>
    </p:spTree>
    <p:extLst>
      <p:ext uri="{BB962C8B-B14F-4D97-AF65-F5344CB8AC3E}">
        <p14:creationId xmlns:p14="http://schemas.microsoft.com/office/powerpoint/2010/main" val="32310029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600" y="228600"/>
            <a:ext cx="349211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CC3300"/>
                </a:solidFill>
              </a:rPr>
              <a:t>Estimating</a:t>
            </a:r>
          </a:p>
          <a:p>
            <a:r>
              <a:rPr lang="en-US" b="1" dirty="0">
                <a:solidFill>
                  <a:srgbClr val="CC3300"/>
                </a:solidFill>
              </a:rPr>
              <a:t>Net radiation: Longwave Radiation</a:t>
            </a:r>
          </a:p>
        </p:txBody>
      </p:sp>
      <p:pic>
        <p:nvPicPr>
          <p:cNvPr id="2" name="Picture 1"/>
          <p:cNvPicPr>
            <a:picLocks noChangeAspect="1"/>
          </p:cNvPicPr>
          <p:nvPr/>
        </p:nvPicPr>
        <p:blipFill>
          <a:blip r:embed="rId2"/>
          <a:stretch>
            <a:fillRect/>
          </a:stretch>
        </p:blipFill>
        <p:spPr>
          <a:xfrm>
            <a:off x="336176" y="869950"/>
            <a:ext cx="8310283" cy="3538281"/>
          </a:xfrm>
          <a:prstGeom prst="rect">
            <a:avLst/>
          </a:prstGeom>
        </p:spPr>
      </p:pic>
    </p:spTree>
    <p:extLst>
      <p:ext uri="{BB962C8B-B14F-4D97-AF65-F5344CB8AC3E}">
        <p14:creationId xmlns:p14="http://schemas.microsoft.com/office/powerpoint/2010/main" val="1382257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600" y="228600"/>
            <a:ext cx="35562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CC3300"/>
                </a:solidFill>
              </a:rPr>
              <a:t>Estimating</a:t>
            </a:r>
          </a:p>
          <a:p>
            <a:r>
              <a:rPr lang="en-US" b="1" dirty="0">
                <a:solidFill>
                  <a:srgbClr val="CC3300"/>
                </a:solidFill>
              </a:rPr>
              <a:t>Net radiation: </a:t>
            </a:r>
            <a:r>
              <a:rPr lang="en-US" b="1" dirty="0" smtClean="0">
                <a:solidFill>
                  <a:srgbClr val="CC3300"/>
                </a:solidFill>
              </a:rPr>
              <a:t>Shortwave </a:t>
            </a:r>
            <a:r>
              <a:rPr lang="en-US" b="1" dirty="0">
                <a:solidFill>
                  <a:srgbClr val="CC3300"/>
                </a:solidFill>
              </a:rPr>
              <a:t>Radiation</a:t>
            </a:r>
          </a:p>
        </p:txBody>
      </p:sp>
      <p:pic>
        <p:nvPicPr>
          <p:cNvPr id="3" name="Picture 2"/>
          <p:cNvPicPr>
            <a:picLocks noChangeAspect="1"/>
          </p:cNvPicPr>
          <p:nvPr/>
        </p:nvPicPr>
        <p:blipFill>
          <a:blip r:embed="rId2"/>
          <a:stretch>
            <a:fillRect/>
          </a:stretch>
        </p:blipFill>
        <p:spPr>
          <a:xfrm>
            <a:off x="228600" y="966305"/>
            <a:ext cx="8705088" cy="4802483"/>
          </a:xfrm>
          <a:prstGeom prst="rect">
            <a:avLst/>
          </a:prstGeom>
        </p:spPr>
      </p:pic>
    </p:spTree>
    <p:extLst>
      <p:ext uri="{BB962C8B-B14F-4D97-AF65-F5344CB8AC3E}">
        <p14:creationId xmlns:p14="http://schemas.microsoft.com/office/powerpoint/2010/main" val="29465850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600" y="228600"/>
            <a:ext cx="35562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CC3300"/>
                </a:solidFill>
              </a:rPr>
              <a:t>Estimating</a:t>
            </a:r>
          </a:p>
          <a:p>
            <a:r>
              <a:rPr lang="en-US" b="1" dirty="0">
                <a:solidFill>
                  <a:srgbClr val="CC3300"/>
                </a:solidFill>
              </a:rPr>
              <a:t>Net radiation: </a:t>
            </a:r>
            <a:r>
              <a:rPr lang="en-US" b="1" dirty="0" smtClean="0">
                <a:solidFill>
                  <a:srgbClr val="CC3300"/>
                </a:solidFill>
              </a:rPr>
              <a:t>Shortwave </a:t>
            </a:r>
            <a:r>
              <a:rPr lang="en-US" b="1" dirty="0">
                <a:solidFill>
                  <a:srgbClr val="CC3300"/>
                </a:solidFill>
              </a:rPr>
              <a:t>Radiation</a:t>
            </a:r>
          </a:p>
        </p:txBody>
      </p:sp>
      <p:pic>
        <p:nvPicPr>
          <p:cNvPr id="2" name="Picture 1"/>
          <p:cNvPicPr>
            <a:picLocks noChangeAspect="1"/>
          </p:cNvPicPr>
          <p:nvPr/>
        </p:nvPicPr>
        <p:blipFill>
          <a:blip r:embed="rId2"/>
          <a:stretch>
            <a:fillRect/>
          </a:stretch>
        </p:blipFill>
        <p:spPr>
          <a:xfrm>
            <a:off x="389965" y="874930"/>
            <a:ext cx="8216153" cy="3643281"/>
          </a:xfrm>
          <a:prstGeom prst="rect">
            <a:avLst/>
          </a:prstGeom>
        </p:spPr>
      </p:pic>
      <p:pic>
        <p:nvPicPr>
          <p:cNvPr id="4" name="Picture 3"/>
          <p:cNvPicPr>
            <a:picLocks noChangeAspect="1"/>
          </p:cNvPicPr>
          <p:nvPr/>
        </p:nvPicPr>
        <p:blipFill>
          <a:blip r:embed="rId3"/>
          <a:stretch>
            <a:fillRect/>
          </a:stretch>
        </p:blipFill>
        <p:spPr>
          <a:xfrm>
            <a:off x="-1" y="4766803"/>
            <a:ext cx="8928847" cy="706150"/>
          </a:xfrm>
          <a:prstGeom prst="rect">
            <a:avLst/>
          </a:prstGeom>
        </p:spPr>
      </p:pic>
    </p:spTree>
    <p:extLst>
      <p:ext uri="{BB962C8B-B14F-4D97-AF65-F5344CB8AC3E}">
        <p14:creationId xmlns:p14="http://schemas.microsoft.com/office/powerpoint/2010/main" val="2505134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4" name="Text Box 6"/>
          <p:cNvSpPr txBox="1">
            <a:spLocks noChangeArrowheads="1"/>
          </p:cNvSpPr>
          <p:nvPr/>
        </p:nvSpPr>
        <p:spPr bwMode="auto">
          <a:xfrm>
            <a:off x="228600" y="228600"/>
            <a:ext cx="355623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solidFill>
                  <a:srgbClr val="CC3300"/>
                </a:solidFill>
              </a:rPr>
              <a:t>Estimating</a:t>
            </a:r>
          </a:p>
          <a:p>
            <a:r>
              <a:rPr lang="en-US" b="1" dirty="0">
                <a:solidFill>
                  <a:srgbClr val="CC3300"/>
                </a:solidFill>
              </a:rPr>
              <a:t>Net radiation: </a:t>
            </a:r>
            <a:r>
              <a:rPr lang="en-US" b="1" dirty="0" smtClean="0">
                <a:solidFill>
                  <a:srgbClr val="CC3300"/>
                </a:solidFill>
              </a:rPr>
              <a:t>Shortwave </a:t>
            </a:r>
            <a:r>
              <a:rPr lang="en-US" b="1" dirty="0">
                <a:solidFill>
                  <a:srgbClr val="CC3300"/>
                </a:solidFill>
              </a:rPr>
              <a:t>Radiation</a:t>
            </a:r>
          </a:p>
        </p:txBody>
      </p:sp>
      <p:pic>
        <p:nvPicPr>
          <p:cNvPr id="3" name="Picture 2"/>
          <p:cNvPicPr>
            <a:picLocks noChangeAspect="1"/>
          </p:cNvPicPr>
          <p:nvPr/>
        </p:nvPicPr>
        <p:blipFill>
          <a:blip r:embed="rId2"/>
          <a:stretch>
            <a:fillRect/>
          </a:stretch>
        </p:blipFill>
        <p:spPr>
          <a:xfrm>
            <a:off x="228600" y="1135960"/>
            <a:ext cx="8538882" cy="4888321"/>
          </a:xfrm>
          <a:prstGeom prst="rect">
            <a:avLst/>
          </a:prstGeom>
        </p:spPr>
      </p:pic>
    </p:spTree>
    <p:extLst>
      <p:ext uri="{BB962C8B-B14F-4D97-AF65-F5344CB8AC3E}">
        <p14:creationId xmlns:p14="http://schemas.microsoft.com/office/powerpoint/2010/main" val="6365748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41325" y="569913"/>
            <a:ext cx="211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Estimating</a:t>
            </a:r>
          </a:p>
          <a:p>
            <a:r>
              <a:rPr lang="en-US" dirty="0"/>
              <a:t>Short-wave Albedo</a:t>
            </a:r>
          </a:p>
        </p:txBody>
      </p:sp>
      <p:pic>
        <p:nvPicPr>
          <p:cNvPr id="696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4400" y="1371600"/>
            <a:ext cx="80010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62677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41325" y="569913"/>
            <a:ext cx="211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Estimating</a:t>
            </a:r>
          </a:p>
          <a:p>
            <a:r>
              <a:rPr lang="en-US" dirty="0"/>
              <a:t>Short-wave Albedo</a:t>
            </a:r>
          </a:p>
        </p:txBody>
      </p:sp>
      <p:pic>
        <p:nvPicPr>
          <p:cNvPr id="2" name="Picture 1"/>
          <p:cNvPicPr>
            <a:picLocks noChangeAspect="1"/>
          </p:cNvPicPr>
          <p:nvPr/>
        </p:nvPicPr>
        <p:blipFill>
          <a:blip r:embed="rId2"/>
          <a:stretch>
            <a:fillRect/>
          </a:stretch>
        </p:blipFill>
        <p:spPr>
          <a:xfrm>
            <a:off x="490173" y="1211263"/>
            <a:ext cx="8183180" cy="4611313"/>
          </a:xfrm>
          <a:prstGeom prst="rect">
            <a:avLst/>
          </a:prstGeom>
        </p:spPr>
      </p:pic>
    </p:spTree>
    <p:extLst>
      <p:ext uri="{BB962C8B-B14F-4D97-AF65-F5344CB8AC3E}">
        <p14:creationId xmlns:p14="http://schemas.microsoft.com/office/powerpoint/2010/main" val="39427335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atin typeface="Tahoma" panose="020B0604030504040204" pitchFamily="34" charset="0"/>
            </a:endParaRPr>
          </a:p>
        </p:txBody>
      </p:sp>
      <p:sp>
        <p:nvSpPr>
          <p:cNvPr id="44035" name="Rectangle 3"/>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endParaRPr lang="en-US">
              <a:latin typeface="Tahoma" panose="020B0604030504040204" pitchFamily="34" charset="0"/>
            </a:endParaRPr>
          </a:p>
        </p:txBody>
      </p:sp>
      <p:sp>
        <p:nvSpPr>
          <p:cNvPr id="44036" name="Rectangle 4"/>
          <p:cNvSpPr>
            <a:spLocks noChangeArrowheads="1"/>
          </p:cNvSpPr>
          <p:nvPr/>
        </p:nvSpPr>
        <p:spPr bwMode="auto">
          <a:xfrm>
            <a:off x="1736725" y="1897063"/>
            <a:ext cx="7067550" cy="850900"/>
          </a:xfrm>
          <a:prstGeom prst="rect">
            <a:avLst/>
          </a:prstGeom>
          <a:solidFill>
            <a:srgbClr val="6666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endParaRPr lang="en-US"/>
          </a:p>
        </p:txBody>
      </p:sp>
      <p:sp>
        <p:nvSpPr>
          <p:cNvPr id="44037" name="Rectangle 5"/>
          <p:cNvSpPr>
            <a:spLocks noChangeArrowheads="1"/>
          </p:cNvSpPr>
          <p:nvPr/>
        </p:nvSpPr>
        <p:spPr bwMode="auto">
          <a:xfrm>
            <a:off x="6524625" y="457200"/>
            <a:ext cx="1308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a:solidFill>
                  <a:srgbClr val="000000"/>
                </a:solidFill>
              </a:rPr>
              <a:t>Latent Heat </a:t>
            </a:r>
          </a:p>
          <a:p>
            <a:pPr algn="ctr"/>
            <a:r>
              <a:rPr lang="en-US" b="1">
                <a:solidFill>
                  <a:srgbClr val="000000"/>
                </a:solidFill>
              </a:rPr>
              <a:t>(     )</a:t>
            </a:r>
            <a:endParaRPr lang="en-US" sz="2400">
              <a:latin typeface="Times New Roman" panose="02020603050405020304" pitchFamily="18" charset="0"/>
            </a:endParaRPr>
          </a:p>
        </p:txBody>
      </p:sp>
      <p:sp>
        <p:nvSpPr>
          <p:cNvPr id="44038" name="Rectangle 6"/>
          <p:cNvSpPr>
            <a:spLocks noChangeArrowheads="1"/>
          </p:cNvSpPr>
          <p:nvPr/>
        </p:nvSpPr>
        <p:spPr bwMode="auto">
          <a:xfrm>
            <a:off x="7581900" y="800100"/>
            <a:ext cx="15621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a:solidFill>
                  <a:srgbClr val="000000"/>
                </a:solidFill>
              </a:rPr>
              <a:t>Sensible Heat </a:t>
            </a:r>
          </a:p>
          <a:p>
            <a:pPr algn="ctr"/>
            <a:r>
              <a:rPr lang="en-US" b="1">
                <a:solidFill>
                  <a:srgbClr val="000000"/>
                </a:solidFill>
              </a:rPr>
              <a:t>(H) </a:t>
            </a:r>
            <a:endParaRPr lang="en-US" sz="2400">
              <a:latin typeface="Times New Roman" panose="02020603050405020304" pitchFamily="18" charset="0"/>
            </a:endParaRPr>
          </a:p>
        </p:txBody>
      </p:sp>
      <p:sp>
        <p:nvSpPr>
          <p:cNvPr id="44039" name="Line 7"/>
          <p:cNvSpPr>
            <a:spLocks noChangeShapeType="1"/>
          </p:cNvSpPr>
          <p:nvPr/>
        </p:nvSpPr>
        <p:spPr bwMode="auto">
          <a:xfrm flipV="1">
            <a:off x="8343900" y="1349375"/>
            <a:ext cx="0" cy="547688"/>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4040" name="Object 8"/>
          <p:cNvGraphicFramePr>
            <a:graphicFrameLocks noChangeAspect="1"/>
          </p:cNvGraphicFramePr>
          <p:nvPr/>
        </p:nvGraphicFramePr>
        <p:xfrm>
          <a:off x="7010400" y="725488"/>
          <a:ext cx="355600" cy="265112"/>
        </p:xfrm>
        <a:graphic>
          <a:graphicData uri="http://schemas.openxmlformats.org/presentationml/2006/ole">
            <mc:AlternateContent xmlns:mc="http://schemas.openxmlformats.org/markup-compatibility/2006">
              <mc:Choice xmlns:v="urn:schemas-microsoft-com:vml" Requires="v">
                <p:oleObj spid="_x0000_s21682" name="Equation" r:id="rId5" imgW="228600" imgH="177480" progId="Equation.3">
                  <p:embed/>
                </p:oleObj>
              </mc:Choice>
              <mc:Fallback>
                <p:oleObj name="Equation" r:id="rId5" imgW="2286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725488"/>
                        <a:ext cx="355600" cy="26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41" name="Line 9"/>
          <p:cNvSpPr>
            <a:spLocks noChangeShapeType="1"/>
          </p:cNvSpPr>
          <p:nvPr/>
        </p:nvSpPr>
        <p:spPr bwMode="auto">
          <a:xfrm flipV="1">
            <a:off x="7207250" y="1006475"/>
            <a:ext cx="0" cy="890588"/>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2" name="Line 10"/>
          <p:cNvSpPr>
            <a:spLocks noChangeShapeType="1"/>
          </p:cNvSpPr>
          <p:nvPr/>
        </p:nvSpPr>
        <p:spPr bwMode="auto">
          <a:xfrm>
            <a:off x="7634288" y="2103438"/>
            <a:ext cx="0" cy="754062"/>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43" name="Rectangle 11"/>
          <p:cNvSpPr>
            <a:spLocks noChangeArrowheads="1"/>
          </p:cNvSpPr>
          <p:nvPr/>
        </p:nvSpPr>
        <p:spPr bwMode="auto">
          <a:xfrm>
            <a:off x="6948488" y="2855913"/>
            <a:ext cx="138430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a:solidFill>
                  <a:srgbClr val="000000"/>
                </a:solidFill>
              </a:rPr>
              <a:t>Ground Heat</a:t>
            </a:r>
          </a:p>
          <a:p>
            <a:pPr algn="ctr"/>
            <a:r>
              <a:rPr lang="en-US" b="1">
                <a:solidFill>
                  <a:srgbClr val="000000"/>
                </a:solidFill>
              </a:rPr>
              <a:t>(G)</a:t>
            </a:r>
            <a:endParaRPr lang="en-US" sz="2400">
              <a:latin typeface="Times New Roman" panose="02020603050405020304" pitchFamily="18" charset="0"/>
            </a:endParaRPr>
          </a:p>
        </p:txBody>
      </p:sp>
      <p:pic>
        <p:nvPicPr>
          <p:cNvPr id="44044" name="Picture 12" descr="eit_19970914_0121_304"/>
          <p:cNvPicPr>
            <a:picLocks noChangeAspect="1" noChangeArrowheads="1"/>
          </p:cNvPicPr>
          <p:nvPr/>
        </p:nvPicPr>
        <p:blipFill>
          <a:blip r:embed="rId7" cstate="print">
            <a:extLst>
              <a:ext uri="{28A0092B-C50C-407E-A947-70E740481C1C}">
                <a14:useLocalDpi xmlns:a14="http://schemas.microsoft.com/office/drawing/2010/main" val="0"/>
              </a:ext>
            </a:extLst>
          </a:blip>
          <a:srcRect l="6250" t="6250" b="12500"/>
          <a:stretch>
            <a:fillRect/>
          </a:stretch>
        </p:blipFill>
        <p:spPr bwMode="auto">
          <a:xfrm>
            <a:off x="0" y="0"/>
            <a:ext cx="1143000" cy="990600"/>
          </a:xfrm>
          <a:prstGeom prst="rect">
            <a:avLst/>
          </a:prstGeom>
          <a:noFill/>
          <a:extLst>
            <a:ext uri="{909E8E84-426E-40DD-AFC4-6F175D3DCCD1}">
              <a14:hiddenFill xmlns:a14="http://schemas.microsoft.com/office/drawing/2010/main">
                <a:solidFill>
                  <a:srgbClr val="FFFFFF"/>
                </a:solidFill>
              </a14:hiddenFill>
            </a:ext>
          </a:extLst>
        </p:spPr>
      </p:pic>
      <p:sp>
        <p:nvSpPr>
          <p:cNvPr id="44046" name="Rectangle 14"/>
          <p:cNvSpPr>
            <a:spLocks noChangeArrowheads="1"/>
          </p:cNvSpPr>
          <p:nvPr/>
        </p:nvSpPr>
        <p:spPr bwMode="auto">
          <a:xfrm>
            <a:off x="0" y="3429000"/>
            <a:ext cx="9144000" cy="3352800"/>
          </a:xfrm>
          <a:prstGeom prst="rect">
            <a:avLst/>
          </a:prstGeom>
          <a:solidFill>
            <a:srgbClr val="CBCAC5"/>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p>
        </p:txBody>
      </p:sp>
      <p:graphicFrame>
        <p:nvGraphicFramePr>
          <p:cNvPr id="44047" name="Object 15"/>
          <p:cNvGraphicFramePr>
            <a:graphicFrameLocks noChangeAspect="1"/>
          </p:cNvGraphicFramePr>
          <p:nvPr/>
        </p:nvGraphicFramePr>
        <p:xfrm>
          <a:off x="439738" y="5105400"/>
          <a:ext cx="2830512" cy="604838"/>
        </p:xfrm>
        <a:graphic>
          <a:graphicData uri="http://schemas.openxmlformats.org/presentationml/2006/ole">
            <mc:AlternateContent xmlns:mc="http://schemas.openxmlformats.org/markup-compatibility/2006">
              <mc:Choice xmlns:v="urn:schemas-microsoft-com:vml" Requires="v">
                <p:oleObj spid="_x0000_s21683" name="Equation" r:id="rId8" imgW="1066680" imgH="228600" progId="Equation.3">
                  <p:embed/>
                </p:oleObj>
              </mc:Choice>
              <mc:Fallback>
                <p:oleObj name="Equation" r:id="rId8" imgW="106668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9738" y="5105400"/>
                        <a:ext cx="2830512"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048" name="Object 16"/>
          <p:cNvGraphicFramePr>
            <a:graphicFrameLocks noGrp="1" noChangeAspect="1"/>
          </p:cNvGraphicFramePr>
          <p:nvPr>
            <p:ph sz="quarter" idx="1"/>
          </p:nvPr>
        </p:nvGraphicFramePr>
        <p:xfrm>
          <a:off x="533400" y="3560763"/>
          <a:ext cx="5486400" cy="477837"/>
        </p:xfrm>
        <a:graphic>
          <a:graphicData uri="http://schemas.openxmlformats.org/presentationml/2006/ole">
            <mc:AlternateContent xmlns:mc="http://schemas.openxmlformats.org/markup-compatibility/2006">
              <mc:Choice xmlns:v="urn:schemas-microsoft-com:vml" Requires="v">
                <p:oleObj spid="_x0000_s21684" name="Equation" r:id="rId10" imgW="2628720" imgH="228600" progId="Equation.3">
                  <p:embed/>
                </p:oleObj>
              </mc:Choice>
              <mc:Fallback>
                <p:oleObj name="Equation" r:id="rId10" imgW="262872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00" y="3560763"/>
                        <a:ext cx="5486400" cy="47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9" name="Object 17"/>
          <p:cNvGraphicFramePr>
            <a:graphicFrameLocks noGrp="1" noChangeAspect="1"/>
          </p:cNvGraphicFramePr>
          <p:nvPr>
            <p:ph sz="quarter" idx="3"/>
          </p:nvPr>
        </p:nvGraphicFramePr>
        <p:xfrm>
          <a:off x="2514600" y="4572000"/>
          <a:ext cx="465138" cy="669925"/>
        </p:xfrm>
        <a:graphic>
          <a:graphicData uri="http://schemas.openxmlformats.org/presentationml/2006/ole">
            <mc:AlternateContent xmlns:mc="http://schemas.openxmlformats.org/markup-compatibility/2006">
              <mc:Choice xmlns:v="urn:schemas-microsoft-com:vml" Requires="v">
                <p:oleObj spid="_x0000_s21685" name="Equation" r:id="rId12" imgW="164880" imgH="228600" progId="Equation.3">
                  <p:embed/>
                </p:oleObj>
              </mc:Choice>
              <mc:Fallback>
                <p:oleObj name="Equation" r:id="rId12" imgW="16488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14600" y="4572000"/>
                        <a:ext cx="465138"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0" name="Object 18"/>
          <p:cNvGraphicFramePr>
            <a:graphicFrameLocks noGrp="1" noChangeAspect="1"/>
          </p:cNvGraphicFramePr>
          <p:nvPr>
            <p:ph sz="quarter" idx="4"/>
          </p:nvPr>
        </p:nvGraphicFramePr>
        <p:xfrm>
          <a:off x="2590800" y="4038600"/>
          <a:ext cx="338138" cy="420688"/>
        </p:xfrm>
        <a:graphic>
          <a:graphicData uri="http://schemas.openxmlformats.org/presentationml/2006/ole">
            <mc:AlternateContent xmlns:mc="http://schemas.openxmlformats.org/markup-compatibility/2006">
              <mc:Choice xmlns:v="urn:schemas-microsoft-com:vml" Requires="v">
                <p:oleObj spid="_x0000_s21686" name="Equation" r:id="rId14" imgW="190440" imgH="228600" progId="Equation.3">
                  <p:embed/>
                </p:oleObj>
              </mc:Choice>
              <mc:Fallback>
                <p:oleObj name="Equation" r:id="rId14" imgW="19044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90800" y="4038600"/>
                        <a:ext cx="338138"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51" name="Object 19"/>
          <p:cNvGraphicFramePr>
            <a:graphicFrameLocks noChangeAspect="1"/>
          </p:cNvGraphicFramePr>
          <p:nvPr/>
        </p:nvGraphicFramePr>
        <p:xfrm>
          <a:off x="2514600" y="5715000"/>
          <a:ext cx="533400" cy="414338"/>
        </p:xfrm>
        <a:graphic>
          <a:graphicData uri="http://schemas.openxmlformats.org/presentationml/2006/ole">
            <mc:AlternateContent xmlns:mc="http://schemas.openxmlformats.org/markup-compatibility/2006">
              <mc:Choice xmlns:v="urn:schemas-microsoft-com:vml" Requires="v">
                <p:oleObj spid="_x0000_s21687" name="Equation" r:id="rId16" imgW="228600" imgH="177480" progId="Equation.3">
                  <p:embed/>
                </p:oleObj>
              </mc:Choice>
              <mc:Fallback>
                <p:oleObj name="Equation" r:id="rId16" imgW="228600" imgH="177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5715000"/>
                        <a:ext cx="533400" cy="414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52" name="Text Box 20"/>
          <p:cNvSpPr txBox="1">
            <a:spLocks noChangeArrowheads="1"/>
          </p:cNvSpPr>
          <p:nvPr/>
        </p:nvSpPr>
        <p:spPr bwMode="auto">
          <a:xfrm>
            <a:off x="3200400" y="5715000"/>
            <a:ext cx="1985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ahoma" panose="020B0604030504040204" pitchFamily="34" charset="0"/>
              </a:rPr>
              <a:t>. Latent Heat Flux</a:t>
            </a:r>
          </a:p>
        </p:txBody>
      </p:sp>
      <p:sp>
        <p:nvSpPr>
          <p:cNvPr id="44053" name="Text Box 21"/>
          <p:cNvSpPr txBox="1">
            <a:spLocks noChangeArrowheads="1"/>
          </p:cNvSpPr>
          <p:nvPr/>
        </p:nvSpPr>
        <p:spPr bwMode="auto">
          <a:xfrm>
            <a:off x="3097213" y="4038600"/>
            <a:ext cx="383698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ahoma" panose="020B0604030504040204" pitchFamily="34" charset="0"/>
              </a:rPr>
              <a:t>. Net radiation absorbed by the land</a:t>
            </a:r>
          </a:p>
        </p:txBody>
      </p:sp>
      <p:sp>
        <p:nvSpPr>
          <p:cNvPr id="44054" name="Text Box 22"/>
          <p:cNvSpPr txBox="1">
            <a:spLocks noChangeArrowheads="1"/>
          </p:cNvSpPr>
          <p:nvPr/>
        </p:nvSpPr>
        <p:spPr bwMode="auto">
          <a:xfrm>
            <a:off x="2590800" y="5942013"/>
            <a:ext cx="655320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atin typeface="Tahoma" panose="020B0604030504040204" pitchFamily="34" charset="0"/>
              </a:rPr>
              <a:t>G      . Heat transfer to the ground (soil)</a:t>
            </a:r>
          </a:p>
          <a:p>
            <a:pPr eaLnBrk="0" hangingPunct="0"/>
            <a:r>
              <a:rPr lang="en-US">
                <a:latin typeface="Tahoma" panose="020B0604030504040204" pitchFamily="34" charset="0"/>
              </a:rPr>
              <a:t>H      . Sensible heat flux loss to the air due to convection and  </a:t>
            </a:r>
          </a:p>
          <a:p>
            <a:pPr eaLnBrk="0" hangingPunct="0"/>
            <a:r>
              <a:rPr lang="en-US">
                <a:latin typeface="Tahoma" panose="020B0604030504040204" pitchFamily="34" charset="0"/>
              </a:rPr>
              <a:t>          conduction </a:t>
            </a:r>
          </a:p>
        </p:txBody>
      </p:sp>
      <p:sp>
        <p:nvSpPr>
          <p:cNvPr id="44055" name="Text Box 23"/>
          <p:cNvSpPr txBox="1">
            <a:spLocks noChangeArrowheads="1"/>
          </p:cNvSpPr>
          <p:nvPr/>
        </p:nvSpPr>
        <p:spPr bwMode="auto">
          <a:xfrm>
            <a:off x="3124200" y="4419600"/>
            <a:ext cx="1012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ahoma" panose="020B0604030504040204" pitchFamily="34" charset="0"/>
              </a:rPr>
              <a:t>. Albedo</a:t>
            </a:r>
          </a:p>
        </p:txBody>
      </p:sp>
      <p:sp>
        <p:nvSpPr>
          <p:cNvPr id="44056" name="Text Box 24"/>
          <p:cNvSpPr txBox="1">
            <a:spLocks noChangeArrowheads="1"/>
          </p:cNvSpPr>
          <p:nvPr/>
        </p:nvSpPr>
        <p:spPr bwMode="auto">
          <a:xfrm>
            <a:off x="3124200" y="4724400"/>
            <a:ext cx="13112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ahoma" panose="020B0604030504040204" pitchFamily="34" charset="0"/>
              </a:rPr>
              <a:t>. Emissivity</a:t>
            </a:r>
          </a:p>
        </p:txBody>
      </p:sp>
      <p:sp>
        <p:nvSpPr>
          <p:cNvPr id="44057" name="Text Box 25"/>
          <p:cNvSpPr txBox="1">
            <a:spLocks noChangeArrowheads="1"/>
          </p:cNvSpPr>
          <p:nvPr/>
        </p:nvSpPr>
        <p:spPr bwMode="auto">
          <a:xfrm>
            <a:off x="6172200" y="3636963"/>
            <a:ext cx="2414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b="1">
                <a:solidFill>
                  <a:schemeClr val="hlink"/>
                </a:solidFill>
                <a:effectLst>
                  <a:outerShdw blurRad="38100" dist="38100" dir="2700000" algn="tl">
                    <a:srgbClr val="C0C0C0"/>
                  </a:outerShdw>
                </a:effectLst>
                <a:latin typeface="Tahoma" panose="020B0604030504040204" pitchFamily="34" charset="0"/>
              </a:rPr>
              <a:t>(Radiance Balance)</a:t>
            </a:r>
          </a:p>
        </p:txBody>
      </p:sp>
      <p:sp>
        <p:nvSpPr>
          <p:cNvPr id="44058" name="Text Box 26"/>
          <p:cNvSpPr txBox="1">
            <a:spLocks noChangeArrowheads="1"/>
          </p:cNvSpPr>
          <p:nvPr/>
        </p:nvSpPr>
        <p:spPr bwMode="auto">
          <a:xfrm>
            <a:off x="3505200" y="5181600"/>
            <a:ext cx="19018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b="1">
                <a:solidFill>
                  <a:schemeClr val="hlink"/>
                </a:solidFill>
                <a:effectLst>
                  <a:outerShdw blurRad="38100" dist="38100" dir="2700000" algn="tl">
                    <a:srgbClr val="C0C0C0"/>
                  </a:outerShdw>
                </a:effectLst>
                <a:latin typeface="Tahoma" panose="020B0604030504040204" pitchFamily="34" charset="0"/>
              </a:rPr>
              <a:t>(Heat Balance)</a:t>
            </a:r>
          </a:p>
        </p:txBody>
      </p:sp>
      <p:graphicFrame>
        <p:nvGraphicFramePr>
          <p:cNvPr id="44059" name="Object 27"/>
          <p:cNvGraphicFramePr>
            <a:graphicFrameLocks noGrp="1" noChangeAspect="1"/>
          </p:cNvGraphicFramePr>
          <p:nvPr>
            <p:ph sz="quarter" idx="2"/>
          </p:nvPr>
        </p:nvGraphicFramePr>
        <p:xfrm>
          <a:off x="2514600" y="4419600"/>
          <a:ext cx="403225" cy="384175"/>
        </p:xfrm>
        <a:graphic>
          <a:graphicData uri="http://schemas.openxmlformats.org/presentationml/2006/ole">
            <mc:AlternateContent xmlns:mc="http://schemas.openxmlformats.org/markup-compatibility/2006">
              <mc:Choice xmlns:v="urn:schemas-microsoft-com:vml" Requires="v">
                <p:oleObj spid="_x0000_s21688" name="Equation" r:id="rId17" imgW="152280" imgH="139680" progId="Equation.3">
                  <p:embed/>
                </p:oleObj>
              </mc:Choice>
              <mc:Fallback>
                <p:oleObj name="Equation" r:id="rId17" imgW="15228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14600" y="4419600"/>
                        <a:ext cx="403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60" name="Rectangle 28"/>
          <p:cNvSpPr>
            <a:spLocks noChangeArrowheads="1"/>
          </p:cNvSpPr>
          <p:nvPr/>
        </p:nvSpPr>
        <p:spPr bwMode="auto">
          <a:xfrm>
            <a:off x="6629400" y="4419600"/>
            <a:ext cx="1981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b="1">
                <a:solidFill>
                  <a:srgbClr val="3333FF"/>
                </a:solidFill>
                <a:latin typeface="Tahoma" panose="020B0604030504040204" pitchFamily="34" charset="0"/>
              </a:rPr>
              <a:t>Units : W/m</a:t>
            </a:r>
            <a:r>
              <a:rPr lang="en-US" b="1" baseline="30000">
                <a:solidFill>
                  <a:srgbClr val="3333FF"/>
                </a:solidFill>
                <a:latin typeface="Tahoma" panose="020B0604030504040204" pitchFamily="34" charset="0"/>
              </a:rPr>
              <a:t>2</a:t>
            </a:r>
            <a:r>
              <a:rPr lang="en-US" b="1">
                <a:solidFill>
                  <a:srgbClr val="3333FF"/>
                </a:solidFill>
                <a:latin typeface="Tahoma" panose="020B0604030504040204" pitchFamily="34" charset="0"/>
              </a:rPr>
              <a:t> </a:t>
            </a:r>
          </a:p>
        </p:txBody>
      </p:sp>
      <p:sp>
        <p:nvSpPr>
          <p:cNvPr id="44061" name="Text Box 29"/>
          <p:cNvSpPr txBox="1">
            <a:spLocks noChangeArrowheads="1"/>
          </p:cNvSpPr>
          <p:nvPr/>
        </p:nvSpPr>
        <p:spPr bwMode="auto">
          <a:xfrm>
            <a:off x="3870325" y="2703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p>
        </p:txBody>
      </p:sp>
      <p:sp>
        <p:nvSpPr>
          <p:cNvPr id="44062" name="Text Box 30"/>
          <p:cNvSpPr txBox="1">
            <a:spLocks noChangeArrowheads="1"/>
          </p:cNvSpPr>
          <p:nvPr/>
        </p:nvSpPr>
        <p:spPr bwMode="auto">
          <a:xfrm>
            <a:off x="3794125" y="27035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p>
        </p:txBody>
      </p:sp>
      <p:grpSp>
        <p:nvGrpSpPr>
          <p:cNvPr id="44063" name="Group 31"/>
          <p:cNvGrpSpPr>
            <a:grpSpLocks/>
          </p:cNvGrpSpPr>
          <p:nvPr/>
        </p:nvGrpSpPr>
        <p:grpSpPr bwMode="auto">
          <a:xfrm>
            <a:off x="1736725" y="0"/>
            <a:ext cx="4741863" cy="3200400"/>
            <a:chOff x="1094" y="0"/>
            <a:chExt cx="2987" cy="2016"/>
          </a:xfrm>
        </p:grpSpPr>
        <p:grpSp>
          <p:nvGrpSpPr>
            <p:cNvPr id="44064" name="Group 32"/>
            <p:cNvGrpSpPr>
              <a:grpSpLocks/>
            </p:cNvGrpSpPr>
            <p:nvPr/>
          </p:nvGrpSpPr>
          <p:grpSpPr bwMode="auto">
            <a:xfrm>
              <a:off x="1094" y="0"/>
              <a:ext cx="2987" cy="1344"/>
              <a:chOff x="1094" y="0"/>
              <a:chExt cx="2987" cy="1344"/>
            </a:xfrm>
          </p:grpSpPr>
          <p:grpSp>
            <p:nvGrpSpPr>
              <p:cNvPr id="44065" name="Group 33"/>
              <p:cNvGrpSpPr>
                <a:grpSpLocks/>
              </p:cNvGrpSpPr>
              <p:nvPr/>
            </p:nvGrpSpPr>
            <p:grpSpPr bwMode="auto">
              <a:xfrm>
                <a:off x="1094" y="240"/>
                <a:ext cx="2987" cy="1104"/>
                <a:chOff x="1094" y="240"/>
                <a:chExt cx="2987" cy="1104"/>
              </a:xfrm>
            </p:grpSpPr>
            <p:sp>
              <p:nvSpPr>
                <p:cNvPr id="44066" name="Freeform 34"/>
                <p:cNvSpPr>
                  <a:spLocks/>
                </p:cNvSpPr>
                <p:nvPr/>
              </p:nvSpPr>
              <p:spPr bwMode="auto">
                <a:xfrm>
                  <a:off x="2843" y="643"/>
                  <a:ext cx="75" cy="109"/>
                </a:xfrm>
                <a:custGeom>
                  <a:avLst/>
                  <a:gdLst>
                    <a:gd name="T0" fmla="*/ 80 w 80"/>
                    <a:gd name="T1" fmla="*/ 113 h 121"/>
                    <a:gd name="T2" fmla="*/ 40 w 80"/>
                    <a:gd name="T3" fmla="*/ 121 h 121"/>
                    <a:gd name="T4" fmla="*/ 0 w 80"/>
                    <a:gd name="T5" fmla="*/ 113 h 121"/>
                    <a:gd name="T6" fmla="*/ 0 w 80"/>
                    <a:gd name="T7" fmla="*/ 113 h 121"/>
                    <a:gd name="T8" fmla="*/ 40 w 80"/>
                    <a:gd name="T9" fmla="*/ 0 h 121"/>
                    <a:gd name="T10" fmla="*/ 40 w 80"/>
                    <a:gd name="T11" fmla="*/ 0 h 121"/>
                    <a:gd name="T12" fmla="*/ 80 w 80"/>
                    <a:gd name="T13" fmla="*/ 113 h 121"/>
                  </a:gdLst>
                  <a:ahLst/>
                  <a:cxnLst>
                    <a:cxn ang="0">
                      <a:pos x="T0" y="T1"/>
                    </a:cxn>
                    <a:cxn ang="0">
                      <a:pos x="T2" y="T3"/>
                    </a:cxn>
                    <a:cxn ang="0">
                      <a:pos x="T4" y="T5"/>
                    </a:cxn>
                    <a:cxn ang="0">
                      <a:pos x="T6" y="T7"/>
                    </a:cxn>
                    <a:cxn ang="0">
                      <a:pos x="T8" y="T9"/>
                    </a:cxn>
                    <a:cxn ang="0">
                      <a:pos x="T10" y="T11"/>
                    </a:cxn>
                    <a:cxn ang="0">
                      <a:pos x="T12" y="T13"/>
                    </a:cxn>
                  </a:cxnLst>
                  <a:rect l="0" t="0" r="r" b="b"/>
                  <a:pathLst>
                    <a:path w="80" h="121">
                      <a:moveTo>
                        <a:pt x="80" y="113"/>
                      </a:moveTo>
                      <a:lnTo>
                        <a:pt x="40" y="121"/>
                      </a:lnTo>
                      <a:lnTo>
                        <a:pt x="0" y="113"/>
                      </a:lnTo>
                      <a:lnTo>
                        <a:pt x="0" y="113"/>
                      </a:lnTo>
                      <a:lnTo>
                        <a:pt x="40" y="0"/>
                      </a:lnTo>
                      <a:lnTo>
                        <a:pt x="40" y="0"/>
                      </a:lnTo>
                      <a:lnTo>
                        <a:pt x="80" y="113"/>
                      </a:lnTo>
                      <a:close/>
                    </a:path>
                  </a:pathLst>
                </a:custGeom>
                <a:solidFill>
                  <a:srgbClr val="3333FF"/>
                </a:solidFill>
                <a:ln w="9525">
                  <a:solidFill>
                    <a:srgbClr val="0000FF"/>
                  </a:solidFill>
                  <a:round/>
                  <a:headEnd/>
                  <a:tailEnd/>
                </a:ln>
              </p:spPr>
              <p:txBody>
                <a:bodyPr/>
                <a:lstStyle/>
                <a:p>
                  <a:endParaRPr lang="en-US"/>
                </a:p>
              </p:txBody>
            </p:sp>
            <p:grpSp>
              <p:nvGrpSpPr>
                <p:cNvPr id="44067" name="Group 35"/>
                <p:cNvGrpSpPr>
                  <a:grpSpLocks/>
                </p:cNvGrpSpPr>
                <p:nvPr/>
              </p:nvGrpSpPr>
              <p:grpSpPr bwMode="auto">
                <a:xfrm>
                  <a:off x="1094" y="240"/>
                  <a:ext cx="2987" cy="1104"/>
                  <a:chOff x="1094" y="240"/>
                  <a:chExt cx="2987" cy="1104"/>
                </a:xfrm>
              </p:grpSpPr>
              <p:sp>
                <p:nvSpPr>
                  <p:cNvPr id="44068" name="Rectangle 36"/>
                  <p:cNvSpPr>
                    <a:spLocks noChangeArrowheads="1"/>
                  </p:cNvSpPr>
                  <p:nvPr/>
                </p:nvSpPr>
                <p:spPr bwMode="auto">
                  <a:xfrm>
                    <a:off x="2565" y="288"/>
                    <a:ext cx="74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rgbClr val="000000"/>
                        </a:solidFill>
                      </a:rPr>
                      <a:t>Longwave </a:t>
                    </a:r>
                    <a:endParaRPr lang="en-US" sz="2400">
                      <a:latin typeface="Times New Roman" panose="02020603050405020304" pitchFamily="18" charset="0"/>
                    </a:endParaRPr>
                  </a:p>
                </p:txBody>
              </p:sp>
              <p:sp>
                <p:nvSpPr>
                  <p:cNvPr id="44069" name="Rectangle 37"/>
                  <p:cNvSpPr>
                    <a:spLocks noChangeArrowheads="1"/>
                  </p:cNvSpPr>
                  <p:nvPr/>
                </p:nvSpPr>
                <p:spPr bwMode="auto">
                  <a:xfrm>
                    <a:off x="2705" y="461"/>
                    <a:ext cx="33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rgbClr val="000000"/>
                        </a:solidFill>
                      </a:rPr>
                      <a:t>(L</a:t>
                    </a:r>
                    <a:r>
                      <a:rPr lang="en-US" b="1" baseline="-25000">
                        <a:solidFill>
                          <a:srgbClr val="000000"/>
                        </a:solidFill>
                      </a:rPr>
                      <a:t>out</a:t>
                    </a:r>
                    <a:r>
                      <a:rPr lang="en-US" b="1">
                        <a:solidFill>
                          <a:srgbClr val="000000"/>
                        </a:solidFill>
                      </a:rPr>
                      <a:t>)</a:t>
                    </a:r>
                    <a:endParaRPr lang="en-US" sz="2400">
                      <a:latin typeface="Times New Roman" panose="02020603050405020304" pitchFamily="18" charset="0"/>
                    </a:endParaRPr>
                  </a:p>
                </p:txBody>
              </p:sp>
              <p:sp>
                <p:nvSpPr>
                  <p:cNvPr id="44070" name="Rectangle 38"/>
                  <p:cNvSpPr>
                    <a:spLocks noChangeArrowheads="1"/>
                  </p:cNvSpPr>
                  <p:nvPr/>
                </p:nvSpPr>
                <p:spPr bwMode="auto">
                  <a:xfrm>
                    <a:off x="2873" y="762"/>
                    <a:ext cx="15" cy="433"/>
                  </a:xfrm>
                  <a:prstGeom prst="rect">
                    <a:avLst/>
                  </a:prstGeom>
                  <a:solidFill>
                    <a:srgbClr val="3333FF"/>
                  </a:solidFill>
                  <a:ln w="9525">
                    <a:solidFill>
                      <a:srgbClr val="0000FF"/>
                    </a:solidFill>
                    <a:miter lim="800000"/>
                    <a:headEnd/>
                    <a:tailEnd/>
                  </a:ln>
                </p:spPr>
                <p:txBody>
                  <a:bodyPr/>
                  <a:lstStyle/>
                  <a:p>
                    <a:endParaRPr lang="en-US"/>
                  </a:p>
                </p:txBody>
              </p:sp>
              <p:sp>
                <p:nvSpPr>
                  <p:cNvPr id="44071" name="Rectangle 39"/>
                  <p:cNvSpPr>
                    <a:spLocks noChangeArrowheads="1"/>
                  </p:cNvSpPr>
                  <p:nvPr/>
                </p:nvSpPr>
                <p:spPr bwMode="auto">
                  <a:xfrm>
                    <a:off x="3352" y="374"/>
                    <a:ext cx="729"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b="1">
                        <a:solidFill>
                          <a:srgbClr val="000000"/>
                        </a:solidFill>
                      </a:rPr>
                      <a:t>Shortwave</a:t>
                    </a:r>
                  </a:p>
                  <a:p>
                    <a:pPr algn="ctr"/>
                    <a:r>
                      <a:rPr lang="en-US" b="1">
                        <a:solidFill>
                          <a:srgbClr val="000000"/>
                        </a:solidFill>
                      </a:rPr>
                      <a:t>(1- </a:t>
                    </a:r>
                    <a:r>
                      <a:rPr lang="el-GR" b="1">
                        <a:solidFill>
                          <a:srgbClr val="000000"/>
                        </a:solidFill>
                        <a:cs typeface="Arial" panose="020B0604020202020204" pitchFamily="34" charset="0"/>
                      </a:rPr>
                      <a:t>α</a:t>
                    </a:r>
                    <a:r>
                      <a:rPr lang="en-US" b="1">
                        <a:solidFill>
                          <a:srgbClr val="000000"/>
                        </a:solidFill>
                      </a:rPr>
                      <a:t>)S</a:t>
                    </a:r>
                    <a:r>
                      <a:rPr lang="en-US" b="1" baseline="-25000">
                        <a:solidFill>
                          <a:srgbClr val="000000"/>
                        </a:solidFill>
                      </a:rPr>
                      <a:t>in</a:t>
                    </a:r>
                    <a:endParaRPr lang="en-US" sz="2400">
                      <a:latin typeface="Times New Roman" panose="02020603050405020304" pitchFamily="18" charset="0"/>
                    </a:endParaRPr>
                  </a:p>
                </p:txBody>
              </p:sp>
              <p:sp>
                <p:nvSpPr>
                  <p:cNvPr id="44072" name="Rectangle 40"/>
                  <p:cNvSpPr>
                    <a:spLocks noChangeArrowheads="1"/>
                  </p:cNvSpPr>
                  <p:nvPr/>
                </p:nvSpPr>
                <p:spPr bwMode="auto">
                  <a:xfrm>
                    <a:off x="1989" y="547"/>
                    <a:ext cx="78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rgbClr val="000000"/>
                        </a:solidFill>
                      </a:rPr>
                      <a:t>Longwave  </a:t>
                    </a:r>
                    <a:endParaRPr lang="en-US" sz="2400">
                      <a:latin typeface="Times New Roman" panose="02020603050405020304" pitchFamily="18" charset="0"/>
                    </a:endParaRPr>
                  </a:p>
                </p:txBody>
              </p:sp>
              <p:sp>
                <p:nvSpPr>
                  <p:cNvPr id="44073" name="Rectangle 41"/>
                  <p:cNvSpPr>
                    <a:spLocks noChangeArrowheads="1"/>
                  </p:cNvSpPr>
                  <p:nvPr/>
                </p:nvSpPr>
                <p:spPr bwMode="auto">
                  <a:xfrm>
                    <a:off x="2168" y="720"/>
                    <a:ext cx="27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rgbClr val="000000"/>
                        </a:solidFill>
                      </a:rPr>
                      <a:t>(L</a:t>
                    </a:r>
                    <a:r>
                      <a:rPr lang="en-US" b="1" baseline="-25000">
                        <a:solidFill>
                          <a:srgbClr val="000000"/>
                        </a:solidFill>
                      </a:rPr>
                      <a:t>in</a:t>
                    </a:r>
                    <a:r>
                      <a:rPr lang="en-US" b="1">
                        <a:solidFill>
                          <a:srgbClr val="000000"/>
                        </a:solidFill>
                      </a:rPr>
                      <a:t>)</a:t>
                    </a:r>
                    <a:endParaRPr lang="en-US" sz="2400">
                      <a:latin typeface="Times New Roman" panose="02020603050405020304" pitchFamily="18" charset="0"/>
                    </a:endParaRPr>
                  </a:p>
                </p:txBody>
              </p:sp>
              <p:sp>
                <p:nvSpPr>
                  <p:cNvPr id="44074" name="Line 42"/>
                  <p:cNvSpPr>
                    <a:spLocks noChangeShapeType="1"/>
                  </p:cNvSpPr>
                  <p:nvPr/>
                </p:nvSpPr>
                <p:spPr bwMode="auto">
                  <a:xfrm>
                    <a:off x="3690" y="807"/>
                    <a:ext cx="0" cy="388"/>
                  </a:xfrm>
                  <a:prstGeom prst="line">
                    <a:avLst/>
                  </a:prstGeom>
                  <a:noFill/>
                  <a:ln w="5715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5" name="Line 43"/>
                  <p:cNvSpPr>
                    <a:spLocks noChangeShapeType="1"/>
                  </p:cNvSpPr>
                  <p:nvPr/>
                </p:nvSpPr>
                <p:spPr bwMode="auto">
                  <a:xfrm>
                    <a:off x="2258" y="893"/>
                    <a:ext cx="0" cy="302"/>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6" name="Rectangle 44"/>
                  <p:cNvSpPr>
                    <a:spLocks noChangeArrowheads="1"/>
                  </p:cNvSpPr>
                  <p:nvPr/>
                </p:nvSpPr>
                <p:spPr bwMode="auto">
                  <a:xfrm>
                    <a:off x="1139" y="418"/>
                    <a:ext cx="704"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b="1">
                        <a:solidFill>
                          <a:srgbClr val="000000"/>
                        </a:solidFill>
                      </a:rPr>
                      <a:t>Longwave</a:t>
                    </a:r>
                  </a:p>
                  <a:p>
                    <a:r>
                      <a:rPr lang="en-US" b="1">
                        <a:solidFill>
                          <a:srgbClr val="000000"/>
                        </a:solidFill>
                      </a:rPr>
                      <a:t>  </a:t>
                    </a:r>
                    <a:endParaRPr lang="en-US" sz="2400">
                      <a:latin typeface="Times New Roman" panose="02020603050405020304" pitchFamily="18" charset="0"/>
                    </a:endParaRPr>
                  </a:p>
                </p:txBody>
              </p:sp>
              <p:sp>
                <p:nvSpPr>
                  <p:cNvPr id="44077" name="Rectangle 45"/>
                  <p:cNvSpPr>
                    <a:spLocks noChangeArrowheads="1"/>
                  </p:cNvSpPr>
                  <p:nvPr/>
                </p:nvSpPr>
                <p:spPr bwMode="auto">
                  <a:xfrm>
                    <a:off x="1094" y="544"/>
                    <a:ext cx="88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b="1">
                        <a:latin typeface="Tahoma" panose="020B0604030504040204" pitchFamily="34" charset="0"/>
                      </a:rPr>
                      <a:t>(1 - ε</a:t>
                    </a:r>
                    <a:r>
                      <a:rPr lang="en-US" b="1" baseline="-25000">
                        <a:latin typeface="Tahoma" panose="020B0604030504040204" pitchFamily="34" charset="0"/>
                      </a:rPr>
                      <a:t>0</a:t>
                    </a:r>
                    <a:r>
                      <a:rPr lang="en-US" b="1">
                        <a:latin typeface="Tahoma" panose="020B0604030504040204" pitchFamily="34" charset="0"/>
                      </a:rPr>
                      <a:t>)L</a:t>
                    </a:r>
                    <a:r>
                      <a:rPr lang="en-US" b="1" baseline="-25000">
                        <a:latin typeface="Tahoma" panose="020B0604030504040204" pitchFamily="34" charset="0"/>
                      </a:rPr>
                      <a:t>in</a:t>
                    </a:r>
                    <a:r>
                      <a:rPr lang="en-US">
                        <a:latin typeface="Tahoma" panose="020B0604030504040204" pitchFamily="34" charset="0"/>
                      </a:rPr>
                      <a:t>  </a:t>
                    </a:r>
                  </a:p>
                </p:txBody>
              </p:sp>
              <p:sp>
                <p:nvSpPr>
                  <p:cNvPr id="44078" name="Line 46"/>
                  <p:cNvSpPr>
                    <a:spLocks noChangeShapeType="1"/>
                  </p:cNvSpPr>
                  <p:nvPr/>
                </p:nvSpPr>
                <p:spPr bwMode="auto">
                  <a:xfrm flipV="1">
                    <a:off x="1363" y="807"/>
                    <a:ext cx="0" cy="388"/>
                  </a:xfrm>
                  <a:prstGeom prst="line">
                    <a:avLst/>
                  </a:prstGeom>
                  <a:noFill/>
                  <a:ln w="38100">
                    <a:solidFill>
                      <a:srgbClr val="3333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4079" name="Rectangle 47"/>
                  <p:cNvSpPr>
                    <a:spLocks noChangeArrowheads="1"/>
                  </p:cNvSpPr>
                  <p:nvPr/>
                </p:nvSpPr>
                <p:spPr bwMode="auto">
                  <a:xfrm>
                    <a:off x="1104" y="240"/>
                    <a:ext cx="2976" cy="1104"/>
                  </a:xfrm>
                  <a:prstGeom prst="rect">
                    <a:avLst/>
                  </a:prstGeom>
                  <a:noFill/>
                  <a:ln w="57150">
                    <a:solidFill>
                      <a:schemeClr val="accent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4080" name="Text Box 48"/>
              <p:cNvSpPr txBox="1">
                <a:spLocks noChangeArrowheads="1"/>
              </p:cNvSpPr>
              <p:nvPr/>
            </p:nvSpPr>
            <p:spPr bwMode="auto">
              <a:xfrm>
                <a:off x="2112" y="0"/>
                <a:ext cx="8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a:solidFill>
                      <a:srgbClr val="3333FF"/>
                    </a:solidFill>
                  </a:rPr>
                  <a:t>radiation</a:t>
                </a:r>
              </a:p>
            </p:txBody>
          </p:sp>
        </p:grpSp>
        <p:sp>
          <p:nvSpPr>
            <p:cNvPr id="44081" name="Line 49"/>
            <p:cNvSpPr>
              <a:spLocks noChangeShapeType="1"/>
            </p:cNvSpPr>
            <p:nvPr/>
          </p:nvSpPr>
          <p:spPr bwMode="auto">
            <a:xfrm>
              <a:off x="2544" y="1344"/>
              <a:ext cx="0" cy="432"/>
            </a:xfrm>
            <a:prstGeom prst="line">
              <a:avLst/>
            </a:prstGeom>
            <a:noFill/>
            <a:ln w="762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aphicFrame>
          <p:nvGraphicFramePr>
            <p:cNvPr id="44082" name="Object 50"/>
            <p:cNvGraphicFramePr>
              <a:graphicFrameLocks noChangeAspect="1"/>
            </p:cNvGraphicFramePr>
            <p:nvPr/>
          </p:nvGraphicFramePr>
          <p:xfrm>
            <a:off x="2736" y="1728"/>
            <a:ext cx="240" cy="288"/>
          </p:xfrm>
          <a:graphic>
            <a:graphicData uri="http://schemas.openxmlformats.org/presentationml/2006/ole">
              <mc:AlternateContent xmlns:mc="http://schemas.openxmlformats.org/markup-compatibility/2006">
                <mc:Choice xmlns:v="urn:schemas-microsoft-com:vml" Requires="v">
                  <p:oleObj spid="_x0000_s21689" name="Equation" r:id="rId19" imgW="190440" imgH="228600" progId="Equation.3">
                    <p:embed/>
                  </p:oleObj>
                </mc:Choice>
                <mc:Fallback>
                  <p:oleObj name="Equation" r:id="rId19" imgW="190440" imgH="22860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36" y="17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83" name="Text Box 51"/>
            <p:cNvSpPr txBox="1">
              <a:spLocks noChangeArrowheads="1"/>
            </p:cNvSpPr>
            <p:nvPr/>
          </p:nvSpPr>
          <p:spPr bwMode="auto">
            <a:xfrm>
              <a:off x="1812" y="1728"/>
              <a:ext cx="12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t>Net radiation (     )</a:t>
              </a:r>
            </a:p>
          </p:txBody>
        </p:sp>
      </p:grpSp>
      <p:pic>
        <p:nvPicPr>
          <p:cNvPr id="44084" name="Picture 5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391400" y="1447800"/>
            <a:ext cx="63817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85" name="Picture 5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648200" y="1447800"/>
            <a:ext cx="6096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86" name="Picture 54"/>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286000" y="1447800"/>
            <a:ext cx="60960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87" name="Picture 55"/>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3810000" y="1512888"/>
            <a:ext cx="533400" cy="392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88" name="Picture 56"/>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553200" y="1524000"/>
            <a:ext cx="5334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89" name="Text Box 57"/>
          <p:cNvSpPr txBox="1">
            <a:spLocks noChangeArrowheads="1"/>
          </p:cNvSpPr>
          <p:nvPr/>
        </p:nvSpPr>
        <p:spPr bwMode="auto">
          <a:xfrm>
            <a:off x="4724400" y="2362200"/>
            <a:ext cx="1797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solidFill>
                  <a:schemeClr val="bg1"/>
                </a:solidFill>
              </a:rPr>
              <a:t>Energy Balance</a:t>
            </a:r>
          </a:p>
        </p:txBody>
      </p:sp>
      <p:pic>
        <p:nvPicPr>
          <p:cNvPr id="44091" name="Picture 5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86400" y="5029200"/>
            <a:ext cx="3195638"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92" name="Text Box 60"/>
          <p:cNvSpPr txBox="1">
            <a:spLocks noChangeArrowheads="1"/>
          </p:cNvSpPr>
          <p:nvPr/>
        </p:nvSpPr>
        <p:spPr bwMode="auto">
          <a:xfrm>
            <a:off x="0" y="1219200"/>
            <a:ext cx="1066800" cy="915988"/>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solidFill>
                  <a:srgbClr val="0000FF"/>
                </a:solidFill>
              </a:rPr>
              <a:t>1. Energy Balance</a:t>
            </a:r>
          </a:p>
        </p:txBody>
      </p:sp>
      <p:sp>
        <p:nvSpPr>
          <p:cNvPr id="44093" name="Text Box 61"/>
          <p:cNvSpPr txBox="1">
            <a:spLocks noChangeArrowheads="1"/>
          </p:cNvSpPr>
          <p:nvPr/>
        </p:nvSpPr>
        <p:spPr bwMode="auto">
          <a:xfrm>
            <a:off x="0" y="6096000"/>
            <a:ext cx="2133600" cy="5810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sz="1600"/>
              <a:t>R</a:t>
            </a:r>
            <a:r>
              <a:rPr lang="en-US" sz="1600" baseline="-25000"/>
              <a:t>n</a:t>
            </a:r>
            <a:r>
              <a:rPr lang="en-US" sz="1600"/>
              <a:t>-G called available energy (or Q</a:t>
            </a:r>
            <a:r>
              <a:rPr lang="en-US" sz="1600" baseline="-25000"/>
              <a:t>a</a:t>
            </a:r>
            <a:r>
              <a:rPr lang="en-US" sz="1600"/>
              <a:t>)</a:t>
            </a:r>
          </a:p>
        </p:txBody>
      </p:sp>
    </p:spTree>
    <p:custDataLst>
      <p:tags r:id="rId2"/>
    </p:custDataLst>
    <p:extLst>
      <p:ext uri="{BB962C8B-B14F-4D97-AF65-F5344CB8AC3E}">
        <p14:creationId xmlns:p14="http://schemas.microsoft.com/office/powerpoint/2010/main" val="1165159425"/>
      </p:ext>
    </p:extLst>
  </p:cSld>
  <p:clrMapOvr>
    <a:masterClrMapping/>
  </p:clrMapOvr>
  <p:transition advTm="9529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44063"/>
                                        </p:tgtEl>
                                        <p:attrNameLst>
                                          <p:attrName>style.visibility</p:attrName>
                                        </p:attrNameLst>
                                      </p:cBhvr>
                                      <p:to>
                                        <p:strVal val="visible"/>
                                      </p:to>
                                    </p:set>
                                    <p:anim calcmode="lin" valueType="num">
                                      <p:cBhvr additive="base">
                                        <p:cTn id="7" dur="500" fill="hold"/>
                                        <p:tgtEl>
                                          <p:spTgt spid="44063"/>
                                        </p:tgtEl>
                                        <p:attrNameLst>
                                          <p:attrName>ppt_x</p:attrName>
                                        </p:attrNameLst>
                                      </p:cBhvr>
                                      <p:tavLst>
                                        <p:tav tm="0">
                                          <p:val>
                                            <p:strVal val="#ppt_x"/>
                                          </p:val>
                                        </p:tav>
                                        <p:tav tm="100000">
                                          <p:val>
                                            <p:strVal val="#ppt_x"/>
                                          </p:val>
                                        </p:tav>
                                      </p:tavLst>
                                    </p:anim>
                                    <p:anim calcmode="lin" valueType="num">
                                      <p:cBhvr additive="base">
                                        <p:cTn id="8" dur="500" fill="hold"/>
                                        <p:tgtEl>
                                          <p:spTgt spid="44063"/>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44042"/>
                                        </p:tgtEl>
                                        <p:attrNameLst>
                                          <p:attrName>style.visibility</p:attrName>
                                        </p:attrNameLst>
                                      </p:cBhvr>
                                      <p:to>
                                        <p:strVal val="visible"/>
                                      </p:to>
                                    </p:set>
                                    <p:animEffect transition="in" filter="blinds(horizontal)">
                                      <p:cBhvr>
                                        <p:cTn id="13" dur="500"/>
                                        <p:tgtEl>
                                          <p:spTgt spid="4404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44043"/>
                                        </p:tgtEl>
                                        <p:attrNameLst>
                                          <p:attrName>style.visibility</p:attrName>
                                        </p:attrNameLst>
                                      </p:cBhvr>
                                      <p:to>
                                        <p:strVal val="visible"/>
                                      </p:to>
                                    </p:set>
                                    <p:animEffect transition="in" filter="blinds(horizontal)">
                                      <p:cBhvr>
                                        <p:cTn id="16" dur="500"/>
                                        <p:tgtEl>
                                          <p:spTgt spid="4404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4039"/>
                                        </p:tgtEl>
                                        <p:attrNameLst>
                                          <p:attrName>style.visibility</p:attrName>
                                        </p:attrNameLst>
                                      </p:cBhvr>
                                      <p:to>
                                        <p:strVal val="visible"/>
                                      </p:to>
                                    </p:set>
                                    <p:animEffect transition="in" filter="blinds(horizontal)">
                                      <p:cBhvr>
                                        <p:cTn id="21" dur="500"/>
                                        <p:tgtEl>
                                          <p:spTgt spid="4403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44038"/>
                                        </p:tgtEl>
                                        <p:attrNameLst>
                                          <p:attrName>style.visibility</p:attrName>
                                        </p:attrNameLst>
                                      </p:cBhvr>
                                      <p:to>
                                        <p:strVal val="visible"/>
                                      </p:to>
                                    </p:set>
                                    <p:animEffect transition="in" filter="blinds(horizontal)">
                                      <p:cBhvr>
                                        <p:cTn id="24" dur="500"/>
                                        <p:tgtEl>
                                          <p:spTgt spid="44038"/>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4041"/>
                                        </p:tgtEl>
                                        <p:attrNameLst>
                                          <p:attrName>style.visibility</p:attrName>
                                        </p:attrNameLst>
                                      </p:cBhvr>
                                      <p:to>
                                        <p:strVal val="visible"/>
                                      </p:to>
                                    </p:set>
                                    <p:animEffect transition="in" filter="blinds(horizontal)">
                                      <p:cBhvr>
                                        <p:cTn id="29" dur="500"/>
                                        <p:tgtEl>
                                          <p:spTgt spid="44041"/>
                                        </p:tgtEl>
                                      </p:cBhvr>
                                    </p:animEffect>
                                  </p:childTnLst>
                                </p:cTn>
                              </p:par>
                              <p:par>
                                <p:cTn id="30" presetID="3" presetClass="entr" presetSubtype="10" fill="hold" nodeType="withEffect">
                                  <p:stCondLst>
                                    <p:cond delay="0"/>
                                  </p:stCondLst>
                                  <p:childTnLst>
                                    <p:set>
                                      <p:cBhvr>
                                        <p:cTn id="31" dur="1" fill="hold">
                                          <p:stCondLst>
                                            <p:cond delay="0"/>
                                          </p:stCondLst>
                                        </p:cTn>
                                        <p:tgtEl>
                                          <p:spTgt spid="44040"/>
                                        </p:tgtEl>
                                        <p:attrNameLst>
                                          <p:attrName>style.visibility</p:attrName>
                                        </p:attrNameLst>
                                      </p:cBhvr>
                                      <p:to>
                                        <p:strVal val="visible"/>
                                      </p:to>
                                    </p:set>
                                    <p:animEffect transition="in" filter="blinds(horizontal)">
                                      <p:cBhvr>
                                        <p:cTn id="32" dur="500"/>
                                        <p:tgtEl>
                                          <p:spTgt spid="4404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4037"/>
                                        </p:tgtEl>
                                        <p:attrNameLst>
                                          <p:attrName>style.visibility</p:attrName>
                                        </p:attrNameLst>
                                      </p:cBhvr>
                                      <p:to>
                                        <p:strVal val="visible"/>
                                      </p:to>
                                    </p:set>
                                    <p:animEffect transition="in" filter="blinds(horizontal)">
                                      <p:cBhvr>
                                        <p:cTn id="35"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p:bldP spid="44038" grpId="0"/>
      <p:bldP spid="44039" grpId="0" animBg="1"/>
      <p:bldP spid="44041" grpId="0" animBg="1"/>
      <p:bldP spid="44042" grpId="0" animBg="1"/>
      <p:bldP spid="440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41325" y="569913"/>
            <a:ext cx="211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Estimating</a:t>
            </a:r>
          </a:p>
          <a:p>
            <a:r>
              <a:rPr lang="en-US" dirty="0"/>
              <a:t>Short-wave Albedo</a:t>
            </a:r>
          </a:p>
        </p:txBody>
      </p:sp>
      <p:pic>
        <p:nvPicPr>
          <p:cNvPr id="4" name="Picture 3"/>
          <p:cNvPicPr>
            <a:picLocks noChangeAspect="1"/>
          </p:cNvPicPr>
          <p:nvPr/>
        </p:nvPicPr>
        <p:blipFill>
          <a:blip r:embed="rId2"/>
          <a:stretch>
            <a:fillRect/>
          </a:stretch>
        </p:blipFill>
        <p:spPr>
          <a:xfrm>
            <a:off x="548901" y="1365637"/>
            <a:ext cx="7895852" cy="2076810"/>
          </a:xfrm>
          <a:prstGeom prst="rect">
            <a:avLst/>
          </a:prstGeom>
        </p:spPr>
      </p:pic>
      <p:pic>
        <p:nvPicPr>
          <p:cNvPr id="5" name="Picture 4"/>
          <p:cNvPicPr>
            <a:picLocks noChangeAspect="1"/>
          </p:cNvPicPr>
          <p:nvPr/>
        </p:nvPicPr>
        <p:blipFill>
          <a:blip r:embed="rId3"/>
          <a:stretch>
            <a:fillRect/>
          </a:stretch>
        </p:blipFill>
        <p:spPr>
          <a:xfrm>
            <a:off x="134470" y="3596821"/>
            <a:ext cx="8740589" cy="925113"/>
          </a:xfrm>
          <a:prstGeom prst="rect">
            <a:avLst/>
          </a:prstGeom>
        </p:spPr>
      </p:pic>
      <p:pic>
        <p:nvPicPr>
          <p:cNvPr id="2" name="Picture 1"/>
          <p:cNvPicPr>
            <a:picLocks noChangeAspect="1"/>
          </p:cNvPicPr>
          <p:nvPr/>
        </p:nvPicPr>
        <p:blipFill>
          <a:blip r:embed="rId4"/>
          <a:stretch>
            <a:fillRect/>
          </a:stretch>
        </p:blipFill>
        <p:spPr>
          <a:xfrm>
            <a:off x="1828801" y="5154094"/>
            <a:ext cx="4837175" cy="793212"/>
          </a:xfrm>
          <a:prstGeom prst="rect">
            <a:avLst/>
          </a:prstGeom>
        </p:spPr>
      </p:pic>
    </p:spTree>
    <p:extLst>
      <p:ext uri="{BB962C8B-B14F-4D97-AF65-F5344CB8AC3E}">
        <p14:creationId xmlns:p14="http://schemas.microsoft.com/office/powerpoint/2010/main" val="36799319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944" y="307975"/>
            <a:ext cx="5334000" cy="81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79500"/>
            <a:ext cx="25908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2209800"/>
            <a:ext cx="25908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981200"/>
            <a:ext cx="2209800"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00" y="2982913"/>
            <a:ext cx="3657600" cy="1201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66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900" y="4232274"/>
            <a:ext cx="3886200" cy="725488"/>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664" name="Rectangle 8"/>
          <p:cNvSpPr>
            <a:spLocks noChangeArrowheads="1"/>
          </p:cNvSpPr>
          <p:nvPr/>
        </p:nvSpPr>
        <p:spPr bwMode="auto">
          <a:xfrm>
            <a:off x="304800" y="5162550"/>
            <a:ext cx="88392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dirty="0"/>
              <a:t>Values for α of path_radiance range between 0.025 and 0.04 and for SEBAL. It is </a:t>
            </a:r>
          </a:p>
          <a:p>
            <a:pPr>
              <a:spcBef>
                <a:spcPct val="50000"/>
              </a:spcBef>
            </a:pPr>
            <a:r>
              <a:rPr lang="en-US" dirty="0"/>
              <a:t>recommended a value of 0.03 based on </a:t>
            </a:r>
            <a:r>
              <a:rPr lang="en-US" dirty="0" err="1"/>
              <a:t>Bastiaanssen</a:t>
            </a:r>
            <a:r>
              <a:rPr lang="en-US" dirty="0"/>
              <a:t> (2000). </a:t>
            </a:r>
          </a:p>
        </p:txBody>
      </p:sp>
      <p:sp>
        <p:nvSpPr>
          <p:cNvPr id="70665" name="Text Box 9"/>
          <p:cNvSpPr txBox="1">
            <a:spLocks noChangeArrowheads="1"/>
          </p:cNvSpPr>
          <p:nvPr/>
        </p:nvSpPr>
        <p:spPr bwMode="auto">
          <a:xfrm>
            <a:off x="441325" y="569913"/>
            <a:ext cx="2114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a:t>Estimating</a:t>
            </a:r>
          </a:p>
          <a:p>
            <a:r>
              <a:rPr lang="en-US" dirty="0"/>
              <a:t>Short-wave Albedo</a:t>
            </a:r>
          </a:p>
        </p:txBody>
      </p:sp>
      <p:pic>
        <p:nvPicPr>
          <p:cNvPr id="3" name="Picture 2"/>
          <p:cNvPicPr>
            <a:picLocks noChangeAspect="1"/>
          </p:cNvPicPr>
          <p:nvPr/>
        </p:nvPicPr>
        <p:blipFill>
          <a:blip r:embed="rId8"/>
          <a:stretch>
            <a:fillRect/>
          </a:stretch>
        </p:blipFill>
        <p:spPr>
          <a:xfrm>
            <a:off x="441325" y="6041042"/>
            <a:ext cx="7694146" cy="725476"/>
          </a:xfrm>
          <a:prstGeom prst="rect">
            <a:avLst/>
          </a:prstGeom>
        </p:spPr>
      </p:pic>
    </p:spTree>
    <p:extLst>
      <p:ext uri="{BB962C8B-B14F-4D97-AF65-F5344CB8AC3E}">
        <p14:creationId xmlns:p14="http://schemas.microsoft.com/office/powerpoint/2010/main" val="6653572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5907" y="2480257"/>
            <a:ext cx="5638800" cy="1052513"/>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84" name="Text Box 4"/>
          <p:cNvSpPr txBox="1">
            <a:spLocks noChangeArrowheads="1"/>
          </p:cNvSpPr>
          <p:nvPr/>
        </p:nvSpPr>
        <p:spPr bwMode="auto">
          <a:xfrm>
            <a:off x="441325" y="569913"/>
            <a:ext cx="2188997"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i="1" dirty="0">
                <a:solidFill>
                  <a:srgbClr val="FF0000"/>
                </a:solidFill>
              </a:rPr>
              <a:t>Estimating</a:t>
            </a:r>
          </a:p>
          <a:p>
            <a:r>
              <a:rPr lang="en-US" b="1" i="1" dirty="0">
                <a:solidFill>
                  <a:srgbClr val="FF0000"/>
                </a:solidFill>
              </a:rPr>
              <a:t>Incoming short-wave</a:t>
            </a:r>
          </a:p>
          <a:p>
            <a:r>
              <a:rPr lang="en-US" b="1" i="1" dirty="0">
                <a:solidFill>
                  <a:srgbClr val="FF0000"/>
                </a:solidFill>
              </a:rPr>
              <a:t>radiation</a:t>
            </a:r>
          </a:p>
        </p:txBody>
      </p:sp>
      <p:pic>
        <p:nvPicPr>
          <p:cNvPr id="7168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907" y="1262272"/>
            <a:ext cx="5638800" cy="104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838199" y="3707767"/>
            <a:ext cx="6850487" cy="1477328"/>
          </a:xfrm>
          <a:prstGeom prst="rect">
            <a:avLst/>
          </a:prstGeom>
        </p:spPr>
        <p:txBody>
          <a:bodyPr wrap="square">
            <a:spAutoFit/>
          </a:bodyPr>
          <a:lstStyle/>
          <a:p>
            <a:r>
              <a:rPr lang="en-US" dirty="0" err="1" smtClean="0"/>
              <a:t>G</a:t>
            </a:r>
            <a:r>
              <a:rPr lang="en-US" baseline="-25000" dirty="0" err="1" smtClean="0"/>
              <a:t>sc</a:t>
            </a:r>
            <a:r>
              <a:rPr lang="en-US" dirty="0" smtClean="0"/>
              <a:t> is the solar constant (1367 W/m2), </a:t>
            </a:r>
          </a:p>
          <a:p>
            <a:r>
              <a:rPr lang="en-US" dirty="0" err="1" smtClean="0"/>
              <a:t>cos</a:t>
            </a:r>
            <a:r>
              <a:rPr lang="en-US" dirty="0" smtClean="0"/>
              <a:t> θ is the cosine of the solar incidence angle,</a:t>
            </a:r>
          </a:p>
          <a:p>
            <a:r>
              <a:rPr lang="en-US" dirty="0" err="1" smtClean="0"/>
              <a:t>dr</a:t>
            </a:r>
            <a:r>
              <a:rPr lang="en-US" dirty="0" smtClean="0"/>
              <a:t> is the inverse squared relative earth-sun distance</a:t>
            </a:r>
          </a:p>
          <a:p>
            <a:r>
              <a:rPr lang="en-US" dirty="0" err="1" smtClean="0"/>
              <a:t>τ</a:t>
            </a:r>
            <a:r>
              <a:rPr lang="en-US" baseline="-25000" dirty="0" err="1" smtClean="0"/>
              <a:t>sw</a:t>
            </a:r>
            <a:r>
              <a:rPr lang="en-US" dirty="0" smtClean="0"/>
              <a:t> is the atmospheric transmissivity.</a:t>
            </a:r>
          </a:p>
          <a:p>
            <a:r>
              <a:rPr lang="en-US" dirty="0" smtClean="0"/>
              <a:t>z is the elevation above sea level (m).</a:t>
            </a:r>
            <a:endParaRPr lang="en-US" dirty="0"/>
          </a:p>
        </p:txBody>
      </p:sp>
    </p:spTree>
    <p:extLst>
      <p:ext uri="{BB962C8B-B14F-4D97-AF65-F5344CB8AC3E}">
        <p14:creationId xmlns:p14="http://schemas.microsoft.com/office/powerpoint/2010/main" val="18223374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sp>
        <p:nvSpPr>
          <p:cNvPr id="2" name="Rectangle 1"/>
          <p:cNvSpPr/>
          <p:nvPr/>
        </p:nvSpPr>
        <p:spPr>
          <a:xfrm>
            <a:off x="285328" y="1104668"/>
            <a:ext cx="8804485" cy="5293757"/>
          </a:xfrm>
          <a:prstGeom prst="rect">
            <a:avLst/>
          </a:prstGeom>
        </p:spPr>
        <p:txBody>
          <a:bodyPr wrap="square">
            <a:spAutoFit/>
          </a:bodyPr>
          <a:lstStyle/>
          <a:p>
            <a:r>
              <a:rPr lang="en-GB" sz="2000" dirty="0" smtClean="0">
                <a:latin typeface="Times New Roman" panose="02020603050405020304" pitchFamily="18" charset="0"/>
                <a:cs typeface="Times New Roman" panose="02020603050405020304" pitchFamily="18" charset="0"/>
              </a:rPr>
              <a:t>- The </a:t>
            </a:r>
            <a:r>
              <a:rPr lang="en-GB" sz="2000" dirty="0">
                <a:latin typeface="Times New Roman" panose="02020603050405020304" pitchFamily="18" charset="0"/>
                <a:cs typeface="Times New Roman" panose="02020603050405020304" pitchFamily="18" charset="0"/>
              </a:rPr>
              <a:t>outgoing longwave radiation is the thermal radiation flux emitted from the </a:t>
            </a:r>
            <a:endParaRPr lang="en-GB" sz="2000" dirty="0" smtClean="0">
              <a:latin typeface="Times New Roman" panose="02020603050405020304" pitchFamily="18" charset="0"/>
              <a:cs typeface="Times New Roman" panose="02020603050405020304" pitchFamily="18" charset="0"/>
            </a:endParaRPr>
          </a:p>
          <a:p>
            <a:r>
              <a:rPr lang="en-GB" sz="2000" dirty="0" smtClean="0">
                <a:latin typeface="Times New Roman" panose="02020603050405020304" pitchFamily="18" charset="0"/>
                <a:cs typeface="Times New Roman" panose="02020603050405020304" pitchFamily="18" charset="0"/>
              </a:rPr>
              <a:t>earth’s </a:t>
            </a:r>
            <a:r>
              <a:rPr lang="en-GB" sz="2000" dirty="0">
                <a:latin typeface="Times New Roman" panose="02020603050405020304" pitchFamily="18" charset="0"/>
                <a:cs typeface="Times New Roman" panose="02020603050405020304" pitchFamily="18" charset="0"/>
              </a:rPr>
              <a:t>surface to the </a:t>
            </a:r>
            <a:r>
              <a:rPr lang="en-GB" sz="2000" dirty="0" smtClean="0">
                <a:latin typeface="Times New Roman" panose="02020603050405020304" pitchFamily="18" charset="0"/>
                <a:cs typeface="Times New Roman" panose="02020603050405020304" pitchFamily="18" charset="0"/>
              </a:rPr>
              <a:t>atmosphere (W/m</a:t>
            </a:r>
            <a:r>
              <a:rPr lang="en-GB" sz="2000" baseline="30000" dirty="0" smtClean="0">
                <a:latin typeface="Times New Roman" panose="02020603050405020304" pitchFamily="18" charset="0"/>
                <a:cs typeface="Times New Roman" panose="02020603050405020304" pitchFamily="18" charset="0"/>
              </a:rPr>
              <a:t>2</a:t>
            </a:r>
            <a:r>
              <a:rPr lang="en-GB" sz="2000" dirty="0" smtClean="0">
                <a:latin typeface="Times New Roman" panose="02020603050405020304" pitchFamily="18" charset="0"/>
                <a:cs typeface="Times New Roman" panose="02020603050405020304" pitchFamily="18" charset="0"/>
              </a:rPr>
              <a:t>).</a:t>
            </a:r>
          </a:p>
          <a:p>
            <a:endParaRPr lang="en-GB" dirty="0"/>
          </a:p>
          <a:p>
            <a:pPr marL="342900" indent="-342900">
              <a:buAutoNum type="arabicPeriod"/>
            </a:pPr>
            <a:r>
              <a:rPr lang="en-GB" sz="2000" dirty="0">
                <a:latin typeface="Times New Roman" panose="02020603050405020304" pitchFamily="18" charset="0"/>
                <a:cs typeface="Times New Roman" panose="02020603050405020304" pitchFamily="18" charset="0"/>
              </a:rPr>
              <a:t>Three commonly used vegetation indices are computed. </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Normalized Difference Vegetation Index (NDVI), </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Soil Adjusted Vegetation Index (SAVI) </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Leaf Area Index (LAI) are computed using the reflectivity values.</a:t>
            </a:r>
          </a:p>
          <a:p>
            <a:pPr marL="285750" indent="-285750">
              <a:buFont typeface="Arial" panose="020B0604020202020204" pitchFamily="34" charset="0"/>
              <a:buChar char="•"/>
            </a:pPr>
            <a:endParaRPr lang="en-GB"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smtClean="0">
                <a:latin typeface="Times New Roman" panose="02020603050405020304" pitchFamily="18" charset="0"/>
                <a:cs typeface="Times New Roman" panose="02020603050405020304" pitchFamily="18" charset="0"/>
              </a:rPr>
              <a:t>The </a:t>
            </a:r>
            <a:r>
              <a:rPr lang="en-GB" sz="2000" dirty="0">
                <a:latin typeface="Times New Roman" panose="02020603050405020304" pitchFamily="18" charset="0"/>
                <a:cs typeface="Times New Roman" panose="02020603050405020304" pitchFamily="18" charset="0"/>
              </a:rPr>
              <a:t>NDVI is the ratio of the differences in </a:t>
            </a:r>
            <a:r>
              <a:rPr lang="en-GB" sz="2000" dirty="0" smtClean="0">
                <a:latin typeface="Times New Roman" panose="02020603050405020304" pitchFamily="18" charset="0"/>
                <a:cs typeface="Times New Roman" panose="02020603050405020304" pitchFamily="18" charset="0"/>
              </a:rPr>
              <a:t>reflectivity </a:t>
            </a:r>
            <a:r>
              <a:rPr lang="en-GB" sz="2000" dirty="0">
                <a:latin typeface="Times New Roman" panose="02020603050405020304" pitchFamily="18" charset="0"/>
                <a:cs typeface="Times New Roman" panose="02020603050405020304" pitchFamily="18" charset="0"/>
              </a:rPr>
              <a:t>for the near-infrared band (ρ</a:t>
            </a:r>
            <a:r>
              <a:rPr lang="en-GB" sz="2000" baseline="-25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and the red band (ρ</a:t>
            </a:r>
            <a:r>
              <a:rPr lang="en-GB" sz="2000" baseline="-25000" dirty="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to their sum</a:t>
            </a:r>
            <a:r>
              <a:rPr lang="en-GB" sz="2000"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GB"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GB"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where; ρ</a:t>
            </a:r>
            <a:r>
              <a:rPr lang="en-GB" sz="2000" baseline="-25000" dirty="0">
                <a:latin typeface="Times New Roman" panose="02020603050405020304" pitchFamily="18" charset="0"/>
                <a:cs typeface="Times New Roman" panose="02020603050405020304" pitchFamily="18" charset="0"/>
              </a:rPr>
              <a:t>4</a:t>
            </a:r>
            <a:r>
              <a:rPr lang="en-GB" sz="2000" dirty="0">
                <a:latin typeface="Times New Roman" panose="02020603050405020304" pitchFamily="18" charset="0"/>
                <a:cs typeface="Times New Roman" panose="02020603050405020304" pitchFamily="18" charset="0"/>
              </a:rPr>
              <a:t> and ρ</a:t>
            </a:r>
            <a:r>
              <a:rPr lang="en-GB" sz="2000" baseline="-25000" dirty="0">
                <a:latin typeface="Times New Roman" panose="02020603050405020304" pitchFamily="18" charset="0"/>
                <a:cs typeface="Times New Roman" panose="02020603050405020304" pitchFamily="18" charset="0"/>
              </a:rPr>
              <a:t>3</a:t>
            </a:r>
            <a:r>
              <a:rPr lang="en-GB" sz="2000" dirty="0">
                <a:latin typeface="Times New Roman" panose="02020603050405020304" pitchFamily="18" charset="0"/>
                <a:cs typeface="Times New Roman" panose="02020603050405020304" pitchFamily="18" charset="0"/>
              </a:rPr>
              <a:t> are </a:t>
            </a:r>
            <a:r>
              <a:rPr lang="en-GB" sz="2000" dirty="0" err="1">
                <a:latin typeface="Times New Roman" panose="02020603050405020304" pitchFamily="18" charset="0"/>
                <a:cs typeface="Times New Roman" panose="02020603050405020304" pitchFamily="18" charset="0"/>
              </a:rPr>
              <a:t>reflectivities</a:t>
            </a:r>
            <a:r>
              <a:rPr lang="en-GB" sz="2000" dirty="0">
                <a:latin typeface="Times New Roman" panose="02020603050405020304" pitchFamily="18" charset="0"/>
                <a:cs typeface="Times New Roman" panose="02020603050405020304" pitchFamily="18" charset="0"/>
              </a:rPr>
              <a:t> for bands 4 and 3 and are found in the output file of </a:t>
            </a:r>
            <a:r>
              <a:rPr lang="en-GB" sz="2000" dirty="0" smtClean="0">
                <a:latin typeface="Times New Roman" panose="02020603050405020304" pitchFamily="18" charset="0"/>
                <a:cs typeface="Times New Roman" panose="02020603050405020304" pitchFamily="18" charset="0"/>
              </a:rPr>
              <a:t>model.</a:t>
            </a:r>
          </a:p>
          <a:p>
            <a:pPr marL="285750" indent="-285750">
              <a:buFont typeface="Arial" panose="020B0604020202020204" pitchFamily="34" charset="0"/>
              <a:buChar char="•"/>
            </a:pPr>
            <a:r>
              <a:rPr lang="en-GB" sz="2000" dirty="0">
                <a:latin typeface="Times New Roman" panose="02020603050405020304" pitchFamily="18" charset="0"/>
                <a:cs typeface="Times New Roman" panose="02020603050405020304" pitchFamily="18" charset="0"/>
              </a:rPr>
              <a:t>The SAVI is an index that attempts to “subtract” the effects of background soil from NDVI so that impacts of soil wetness are reduced in the index. It is computed as:</a:t>
            </a:r>
          </a:p>
        </p:txBody>
      </p:sp>
      <p:pic>
        <p:nvPicPr>
          <p:cNvPr id="3" name="Picture 2"/>
          <p:cNvPicPr>
            <a:picLocks noChangeAspect="1"/>
          </p:cNvPicPr>
          <p:nvPr/>
        </p:nvPicPr>
        <p:blipFill>
          <a:blip r:embed="rId2"/>
          <a:stretch>
            <a:fillRect/>
          </a:stretch>
        </p:blipFill>
        <p:spPr>
          <a:xfrm>
            <a:off x="2829936" y="4332307"/>
            <a:ext cx="3715268" cy="466790"/>
          </a:xfrm>
          <a:prstGeom prst="rect">
            <a:avLst/>
          </a:prstGeom>
        </p:spPr>
      </p:pic>
      <p:pic>
        <p:nvPicPr>
          <p:cNvPr id="4" name="Picture 3"/>
          <p:cNvPicPr>
            <a:picLocks noChangeAspect="1"/>
          </p:cNvPicPr>
          <p:nvPr/>
        </p:nvPicPr>
        <p:blipFill>
          <a:blip r:embed="rId3"/>
          <a:stretch>
            <a:fillRect/>
          </a:stretch>
        </p:blipFill>
        <p:spPr>
          <a:xfrm>
            <a:off x="2170798" y="6179319"/>
            <a:ext cx="5344271" cy="438211"/>
          </a:xfrm>
          <a:prstGeom prst="rect">
            <a:avLst/>
          </a:prstGeom>
        </p:spPr>
      </p:pic>
    </p:spTree>
    <p:extLst>
      <p:ext uri="{BB962C8B-B14F-4D97-AF65-F5344CB8AC3E}">
        <p14:creationId xmlns:p14="http://schemas.microsoft.com/office/powerpoint/2010/main" val="6505167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74625" y="1016350"/>
            <a:ext cx="8793268" cy="2585323"/>
          </a:xfrm>
          <a:prstGeom prst="rect">
            <a:avLst/>
          </a:prstGeom>
        </p:spPr>
        <p:txBody>
          <a:bodyPr wrap="square">
            <a:spAutoFit/>
          </a:bodyPr>
          <a:lstStyle/>
          <a:p>
            <a:pPr marL="285750" indent="-285750">
              <a:buFontTx/>
              <a:buChar char="-"/>
            </a:pPr>
            <a:r>
              <a:rPr lang="en-GB" dirty="0" smtClean="0">
                <a:latin typeface="Times New Roman" panose="02020603050405020304" pitchFamily="18" charset="0"/>
                <a:cs typeface="Times New Roman" panose="02020603050405020304" pitchFamily="18" charset="0"/>
              </a:rPr>
              <a:t>where</a:t>
            </a:r>
            <a:r>
              <a:rPr lang="en-GB" dirty="0">
                <a:latin typeface="Times New Roman" panose="02020603050405020304" pitchFamily="18" charset="0"/>
                <a:cs typeface="Times New Roman" panose="02020603050405020304" pitchFamily="18" charset="0"/>
              </a:rPr>
              <a:t>; L is a constant for SAVI. If L is zero, SAVI becomes equal to NDVI. A value of 0.5 frequently appears in the literature for L. However, a value of 0.1 is used to better represent </a:t>
            </a:r>
            <a:r>
              <a:rPr lang="en-GB" dirty="0" smtClean="0">
                <a:latin typeface="Times New Roman" panose="02020603050405020304" pitchFamily="18" charset="0"/>
                <a:cs typeface="Times New Roman" panose="02020603050405020304" pitchFamily="18" charset="0"/>
              </a:rPr>
              <a:t>soils.</a:t>
            </a:r>
          </a:p>
          <a:p>
            <a:pPr marL="285750" indent="-285750">
              <a:buFontTx/>
              <a:buChar char="-"/>
            </a:pPr>
            <a:r>
              <a:rPr lang="en-GB" dirty="0">
                <a:latin typeface="Times New Roman" panose="02020603050405020304" pitchFamily="18" charset="0"/>
                <a:cs typeface="Times New Roman" panose="02020603050405020304" pitchFamily="18" charset="0"/>
              </a:rPr>
              <a:t>The value for L can be derived from analysis of multiple images where vegetation does not change, but surface soil moisture </a:t>
            </a:r>
            <a:r>
              <a:rPr lang="en-GB" dirty="0" smtClean="0">
                <a:latin typeface="Times New Roman" panose="02020603050405020304" pitchFamily="18" charset="0"/>
                <a:cs typeface="Times New Roman" panose="02020603050405020304" pitchFamily="18" charset="0"/>
              </a:rPr>
              <a:t>does.</a:t>
            </a:r>
          </a:p>
          <a:p>
            <a:pPr marL="285750" indent="-285750">
              <a:buFontTx/>
              <a:buChar char="-"/>
            </a:pPr>
            <a:r>
              <a:rPr lang="en-GB" dirty="0">
                <a:latin typeface="Times New Roman" panose="02020603050405020304" pitchFamily="18" charset="0"/>
                <a:cs typeface="Times New Roman" panose="02020603050405020304" pitchFamily="18" charset="0"/>
              </a:rPr>
              <a:t>The LAI is the ratio of the total area of all leaves on a plant to the ground area represented by the plant. It is an indicator of biomass and canopy resistance. LAI is computed </a:t>
            </a:r>
            <a:r>
              <a:rPr lang="en-GB" dirty="0" smtClean="0">
                <a:latin typeface="Times New Roman" panose="02020603050405020304" pitchFamily="18" charset="0"/>
                <a:cs typeface="Times New Roman" panose="02020603050405020304" pitchFamily="18" charset="0"/>
              </a:rPr>
              <a:t>using </a:t>
            </a:r>
            <a:r>
              <a:rPr lang="en-GB" dirty="0">
                <a:latin typeface="Times New Roman" panose="02020603050405020304" pitchFamily="18" charset="0"/>
                <a:cs typeface="Times New Roman" panose="02020603050405020304" pitchFamily="18" charset="0"/>
              </a:rPr>
              <a:t>the following empirical equation</a:t>
            </a:r>
            <a:r>
              <a:rPr lang="en-GB" dirty="0" smtClean="0">
                <a:latin typeface="Times New Roman" panose="02020603050405020304" pitchFamily="18" charset="0"/>
                <a:cs typeface="Times New Roman" panose="02020603050405020304" pitchFamily="18" charset="0"/>
              </a:rPr>
              <a:t>:</a:t>
            </a:r>
          </a:p>
          <a:p>
            <a:pPr marL="285750" indent="-285750">
              <a:buFontTx/>
              <a:buChar char="-"/>
            </a:pPr>
            <a:endParaRPr lang="en-GB"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stretch>
            <a:fillRect/>
          </a:stretch>
        </p:blipFill>
        <p:spPr>
          <a:xfrm>
            <a:off x="2670756" y="3276930"/>
            <a:ext cx="3801005" cy="1333686"/>
          </a:xfrm>
          <a:prstGeom prst="rect">
            <a:avLst/>
          </a:prstGeom>
        </p:spPr>
      </p:pic>
      <p:sp>
        <p:nvSpPr>
          <p:cNvPr id="7" name="Rectangle 6"/>
          <p:cNvSpPr/>
          <p:nvPr/>
        </p:nvSpPr>
        <p:spPr>
          <a:xfrm>
            <a:off x="230293" y="4610616"/>
            <a:ext cx="8561493" cy="1754326"/>
          </a:xfrm>
          <a:prstGeom prst="rect">
            <a:avLst/>
          </a:prstGeom>
        </p:spPr>
        <p:txBody>
          <a:bodyPr wrap="square">
            <a:spAutoFit/>
          </a:bodyPr>
          <a:lstStyle/>
          <a:p>
            <a:r>
              <a:rPr lang="en-GB" dirty="0" smtClean="0">
                <a:latin typeface="Times New Roman" panose="02020603050405020304" pitchFamily="18" charset="0"/>
                <a:cs typeface="Times New Roman" panose="02020603050405020304" pitchFamily="18" charset="0"/>
              </a:rPr>
              <a:t>- The </a:t>
            </a:r>
            <a:r>
              <a:rPr lang="en-GB" dirty="0">
                <a:latin typeface="Times New Roman" panose="02020603050405020304" pitchFamily="18" charset="0"/>
                <a:cs typeface="Times New Roman" panose="02020603050405020304" pitchFamily="18" charset="0"/>
              </a:rPr>
              <a:t>maximum value for LAI is 6.0, which corresponds to a maximum SAVI of 0.687</a:t>
            </a:r>
            <a:r>
              <a:rPr lang="en-GB" dirty="0" smtClean="0">
                <a:latin typeface="Times New Roman" panose="02020603050405020304" pitchFamily="18" charset="0"/>
                <a:cs typeface="Times New Roman" panose="02020603050405020304" pitchFamily="18" charset="0"/>
              </a:rPr>
              <a:t>.</a:t>
            </a:r>
          </a:p>
          <a:p>
            <a:pPr marL="285750" indent="-285750">
              <a:buFontTx/>
              <a:buChar char="-"/>
            </a:pPr>
            <a:r>
              <a:rPr lang="en-GB" dirty="0" smtClean="0">
                <a:latin typeface="Times New Roman" panose="02020603050405020304" pitchFamily="18" charset="0"/>
                <a:cs typeface="Times New Roman" panose="02020603050405020304" pitchFamily="18" charset="0"/>
              </a:rPr>
              <a:t>Beyond </a:t>
            </a:r>
            <a:r>
              <a:rPr lang="en-GB" dirty="0">
                <a:latin typeface="Times New Roman" panose="02020603050405020304" pitchFamily="18" charset="0"/>
                <a:cs typeface="Times New Roman" panose="02020603050405020304" pitchFamily="18" charset="0"/>
              </a:rPr>
              <a:t>SAVI = 0.687, the value for SAVI “saturates” with increasing LAI and does not change significantly</a:t>
            </a:r>
            <a:r>
              <a:rPr lang="en-GB" dirty="0" smtClean="0">
                <a:latin typeface="Times New Roman" panose="02020603050405020304" pitchFamily="18" charset="0"/>
                <a:cs typeface="Times New Roman" panose="02020603050405020304" pitchFamily="18" charset="0"/>
              </a:rPr>
              <a:t>.</a:t>
            </a:r>
          </a:p>
          <a:p>
            <a:pPr marL="285750" indent="-285750">
              <a:buFontTx/>
              <a:buChar char="-"/>
            </a:pPr>
            <a:r>
              <a:rPr lang="en-GB" dirty="0">
                <a:latin typeface="Times New Roman" panose="02020603050405020304" pitchFamily="18" charset="0"/>
                <a:cs typeface="Times New Roman" panose="02020603050405020304" pitchFamily="18" charset="0"/>
              </a:rPr>
              <a:t>Users must realize that the relationship between SAVI and LAI can vary with location and crop type</a:t>
            </a:r>
            <a:r>
              <a:rPr lang="en-GB" dirty="0" smtClean="0">
                <a:latin typeface="Times New Roman" panose="02020603050405020304" pitchFamily="18" charset="0"/>
                <a:cs typeface="Times New Roman" panose="02020603050405020304" pitchFamily="18" charset="0"/>
              </a:rPr>
              <a:t>.</a:t>
            </a:r>
          </a:p>
          <a:p>
            <a:pPr marL="285750" indent="-285750">
              <a:buFontTx/>
              <a:buChar char="-"/>
            </a:pPr>
            <a:r>
              <a:rPr lang="en-GB" dirty="0" err="1" smtClean="0">
                <a:latin typeface="Times New Roman" panose="02020603050405020304" pitchFamily="18" charset="0"/>
                <a:cs typeface="Times New Roman" panose="02020603050405020304" pitchFamily="18" charset="0"/>
              </a:rPr>
              <a:t>Ihe</a:t>
            </a:r>
            <a:r>
              <a:rPr lang="en-GB" dirty="0" smtClean="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relationship between SAVI and LAI can vary with location and crop type.</a:t>
            </a:r>
          </a:p>
        </p:txBody>
      </p:sp>
    </p:spTree>
    <p:extLst>
      <p:ext uri="{BB962C8B-B14F-4D97-AF65-F5344CB8AC3E}">
        <p14:creationId xmlns:p14="http://schemas.microsoft.com/office/powerpoint/2010/main" val="13513096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74625" y="1016350"/>
            <a:ext cx="8793268" cy="2862322"/>
          </a:xfrm>
          <a:prstGeom prst="rect">
            <a:avLst/>
          </a:prstGeom>
        </p:spPr>
        <p:txBody>
          <a:bodyPr wrap="square">
            <a:spAutoFit/>
          </a:bodyPr>
          <a:lstStyle/>
          <a:p>
            <a:pPr marL="285750" indent="-285750">
              <a:buFontTx/>
              <a:buChar char="-"/>
            </a:pPr>
            <a:r>
              <a:rPr lang="en-GB" b="1" dirty="0">
                <a:latin typeface="Times New Roman" panose="02020603050405020304" pitchFamily="18" charset="0"/>
                <a:cs typeface="Times New Roman" panose="02020603050405020304" pitchFamily="18" charset="0"/>
              </a:rPr>
              <a:t>2. </a:t>
            </a:r>
            <a:r>
              <a:rPr lang="en-GB" dirty="0">
                <a:latin typeface="Times New Roman" panose="02020603050405020304" pitchFamily="18" charset="0"/>
                <a:cs typeface="Times New Roman" panose="02020603050405020304" pitchFamily="18" charset="0"/>
              </a:rPr>
              <a:t>Surface emissivity (ε) is the ratio of the thermal energy radiated by the surface to the thermal energy radiated by a blackbody at the same temperature. </a:t>
            </a:r>
            <a:r>
              <a:rPr lang="en-GB" dirty="0">
                <a:solidFill>
                  <a:srgbClr val="FF0000"/>
                </a:solidFill>
                <a:latin typeface="Times New Roman" panose="02020603050405020304" pitchFamily="18" charset="0"/>
                <a:cs typeface="Times New Roman" panose="02020603050405020304" pitchFamily="18" charset="0"/>
              </a:rPr>
              <a:t>Two surface </a:t>
            </a:r>
            <a:r>
              <a:rPr lang="en-GB" dirty="0" err="1">
                <a:solidFill>
                  <a:srgbClr val="FF0000"/>
                </a:solidFill>
                <a:latin typeface="Times New Roman" panose="02020603050405020304" pitchFamily="18" charset="0"/>
                <a:cs typeface="Times New Roman" panose="02020603050405020304" pitchFamily="18" charset="0"/>
              </a:rPr>
              <a:t>emissivities</a:t>
            </a:r>
            <a:r>
              <a:rPr lang="en-GB" dirty="0">
                <a:solidFill>
                  <a:srgbClr val="FF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are used in SEBAL. </a:t>
            </a:r>
            <a:r>
              <a:rPr lang="en-GB" dirty="0">
                <a:solidFill>
                  <a:srgbClr val="FF0000"/>
                </a:solidFill>
                <a:latin typeface="Times New Roman" panose="02020603050405020304" pitchFamily="18" charset="0"/>
                <a:cs typeface="Times New Roman" panose="02020603050405020304" pitchFamily="18" charset="0"/>
              </a:rPr>
              <a:t>The first </a:t>
            </a:r>
            <a:r>
              <a:rPr lang="en-GB" dirty="0">
                <a:latin typeface="Times New Roman" panose="02020603050405020304" pitchFamily="18" charset="0"/>
                <a:cs typeface="Times New Roman" panose="02020603050405020304" pitchFamily="18" charset="0"/>
              </a:rPr>
              <a:t>is an emissivity representing surface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for thermal emission in the relatively narrow </a:t>
            </a:r>
            <a:r>
              <a:rPr lang="en-GB" dirty="0" smtClean="0">
                <a:latin typeface="Times New Roman" panose="02020603050405020304" pitchFamily="18" charset="0"/>
                <a:cs typeface="Times New Roman" panose="02020603050405020304" pitchFamily="18" charset="0"/>
              </a:rPr>
              <a:t>band (NB) </a:t>
            </a:r>
            <a:r>
              <a:rPr lang="en-GB" dirty="0">
                <a:latin typeface="Times New Roman" panose="02020603050405020304" pitchFamily="18" charset="0"/>
                <a:cs typeface="Times New Roman" panose="02020603050405020304" pitchFamily="18" charset="0"/>
              </a:rPr>
              <a:t>6 of Landsat (10.4 to 12.5 </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expressed as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ΝΒ</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The second </a:t>
            </a:r>
            <a:r>
              <a:rPr lang="en-GB" dirty="0">
                <a:latin typeface="Times New Roman" panose="02020603050405020304" pitchFamily="18" charset="0"/>
                <a:cs typeface="Times New Roman" panose="02020603050405020304" pitchFamily="18" charset="0"/>
              </a:rPr>
              <a:t>is an emissivity representing surface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for thermal emission in the broad thermal spectrum (6 to 14 </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expressed as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ο</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ΝΒ</a:t>
            </a:r>
            <a:r>
              <a:rPr lang="en-GB" dirty="0">
                <a:latin typeface="Times New Roman" panose="02020603050405020304" pitchFamily="18" charset="0"/>
                <a:cs typeface="Times New Roman" panose="02020603050405020304" pitchFamily="18" charset="0"/>
              </a:rPr>
              <a:t> is used in calculation of surface temperature (</a:t>
            </a:r>
            <a:r>
              <a:rPr lang="en-GB" dirty="0" err="1">
                <a:latin typeface="Times New Roman" panose="02020603050405020304" pitchFamily="18" charset="0"/>
                <a:cs typeface="Times New Roman" panose="02020603050405020304" pitchFamily="18" charset="0"/>
              </a:rPr>
              <a:t>Ts</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ο</a:t>
            </a:r>
            <a:r>
              <a:rPr lang="en-GB" dirty="0">
                <a:latin typeface="Times New Roman" panose="02020603050405020304" pitchFamily="18" charset="0"/>
                <a:cs typeface="Times New Roman" panose="02020603050405020304" pitchFamily="18" charset="0"/>
              </a:rPr>
              <a:t> is used later on to calculate total long wave radiation emission from the surface</a:t>
            </a:r>
            <a:r>
              <a:rPr lang="en-GB" dirty="0" smtClean="0">
                <a:latin typeface="Times New Roman" panose="02020603050405020304" pitchFamily="18" charset="0"/>
                <a:cs typeface="Times New Roman" panose="02020603050405020304" pitchFamily="18" charset="0"/>
              </a:rPr>
              <a:t>.</a:t>
            </a:r>
          </a:p>
          <a:p>
            <a:pPr marL="285750" indent="-285750">
              <a:buFontTx/>
              <a:buChar char="-"/>
            </a:pPr>
            <a:r>
              <a:rPr lang="en-GB" dirty="0">
                <a:latin typeface="Times New Roman" panose="02020603050405020304" pitchFamily="18" charset="0"/>
                <a:cs typeface="Times New Roman" panose="02020603050405020304" pitchFamily="18" charset="0"/>
              </a:rPr>
              <a:t>The surface </a:t>
            </a:r>
            <a:r>
              <a:rPr lang="en-GB" dirty="0" err="1">
                <a:latin typeface="Times New Roman" panose="02020603050405020304" pitchFamily="18" charset="0"/>
                <a:cs typeface="Times New Roman" panose="02020603050405020304" pitchFamily="18" charset="0"/>
              </a:rPr>
              <a:t>emissivities</a:t>
            </a:r>
            <a:r>
              <a:rPr lang="en-GB" dirty="0">
                <a:latin typeface="Times New Roman" panose="02020603050405020304" pitchFamily="18" charset="0"/>
                <a:cs typeface="Times New Roman" panose="02020603050405020304" pitchFamily="18" charset="0"/>
              </a:rPr>
              <a:t> are computed using the following empirical equations, where NDVI &gt; </a:t>
            </a:r>
            <a:r>
              <a:rPr lang="en-GB" dirty="0" smtClean="0">
                <a:latin typeface="Times New Roman" panose="02020603050405020304" pitchFamily="18" charset="0"/>
                <a:cs typeface="Times New Roman" panose="02020603050405020304" pitchFamily="18" charset="0"/>
              </a:rPr>
              <a:t>0:</a:t>
            </a:r>
            <a:endParaRPr lang="en-GB"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771743" y="3587418"/>
            <a:ext cx="5292844" cy="976272"/>
          </a:xfrm>
          <a:prstGeom prst="rect">
            <a:avLst/>
          </a:prstGeom>
        </p:spPr>
      </p:pic>
      <p:sp>
        <p:nvSpPr>
          <p:cNvPr id="3" name="Rectangle 2"/>
          <p:cNvSpPr/>
          <p:nvPr/>
        </p:nvSpPr>
        <p:spPr>
          <a:xfrm>
            <a:off x="479665" y="4626093"/>
            <a:ext cx="4366901" cy="369332"/>
          </a:xfrm>
          <a:prstGeom prst="rect">
            <a:avLst/>
          </a:prstGeom>
        </p:spPr>
        <p:txBody>
          <a:bodyPr wrap="none">
            <a:spAutoFit/>
          </a:bodyPr>
          <a:lstStyle/>
          <a:p>
            <a:r>
              <a:rPr lang="en-GB" dirty="0">
                <a:latin typeface="Times New Roman" panose="02020603050405020304" pitchFamily="18" charset="0"/>
                <a:cs typeface="Times New Roman" panose="02020603050405020304" pitchFamily="18" charset="0"/>
              </a:rPr>
              <a:t>and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ΝΒ</a:t>
            </a:r>
            <a:r>
              <a:rPr lang="en-GB" dirty="0">
                <a:latin typeface="Times New Roman" panose="02020603050405020304" pitchFamily="18" charset="0"/>
                <a:cs typeface="Times New Roman" panose="02020603050405020304" pitchFamily="18" charset="0"/>
              </a:rPr>
              <a:t> = 0.98 and ε</a:t>
            </a:r>
            <a:r>
              <a:rPr lang="en-GB" baseline="-25000" dirty="0">
                <a:latin typeface="Times New Roman" panose="02020603050405020304" pitchFamily="18" charset="0"/>
                <a:cs typeface="Times New Roman" panose="02020603050405020304" pitchFamily="18" charset="0"/>
              </a:rPr>
              <a:t>0</a:t>
            </a:r>
            <a:r>
              <a:rPr lang="en-GB" dirty="0">
                <a:latin typeface="Times New Roman" panose="02020603050405020304" pitchFamily="18" charset="0"/>
                <a:cs typeface="Times New Roman" panose="02020603050405020304" pitchFamily="18" charset="0"/>
              </a:rPr>
              <a:t> = 0.98 when LAI ≥ 3.</a:t>
            </a:r>
          </a:p>
        </p:txBody>
      </p:sp>
      <p:sp>
        <p:nvSpPr>
          <p:cNvPr id="8" name="Rectangle 7"/>
          <p:cNvSpPr/>
          <p:nvPr/>
        </p:nvSpPr>
        <p:spPr>
          <a:xfrm>
            <a:off x="377115" y="4941779"/>
            <a:ext cx="8590778" cy="369332"/>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For water and snow we use “filters” in the model to set the value of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ΝΒ</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ε</a:t>
            </a:r>
            <a:r>
              <a:rPr lang="en-GB" baseline="-25000" dirty="0" err="1">
                <a:latin typeface="Times New Roman" panose="02020603050405020304" pitchFamily="18" charset="0"/>
                <a:cs typeface="Times New Roman" panose="02020603050405020304" pitchFamily="18" charset="0"/>
              </a:rPr>
              <a:t>o</a:t>
            </a:r>
            <a:r>
              <a:rPr lang="en-GB" dirty="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551804" y="5528036"/>
            <a:ext cx="7122383" cy="688790"/>
          </a:xfrm>
          <a:prstGeom prst="rect">
            <a:avLst/>
          </a:prstGeom>
        </p:spPr>
      </p:pic>
      <p:sp>
        <p:nvSpPr>
          <p:cNvPr id="10" name="Rectangle 9"/>
          <p:cNvSpPr/>
          <p:nvPr/>
        </p:nvSpPr>
        <p:spPr>
          <a:xfrm>
            <a:off x="2663115" y="6189552"/>
            <a:ext cx="1888979" cy="369332"/>
          </a:xfrm>
          <a:prstGeom prst="rect">
            <a:avLst/>
          </a:prstGeom>
        </p:spPr>
        <p:txBody>
          <a:bodyPr wrap="none">
            <a:spAutoFit/>
          </a:bodyPr>
          <a:lstStyle/>
          <a:p>
            <a:r>
              <a:rPr lang="en-GB" dirty="0" smtClean="0">
                <a:latin typeface="Times New Roman" panose="02020603050405020304" pitchFamily="18" charset="0"/>
                <a:cs typeface="Times New Roman" panose="02020603050405020304" pitchFamily="18" charset="0"/>
              </a:rPr>
              <a:t>surface albedo (</a:t>
            </a:r>
            <a:r>
              <a:rPr lang="el-GR" dirty="0" smtClean="0">
                <a:latin typeface="Times New Roman" panose="02020603050405020304" pitchFamily="18" charset="0"/>
                <a:cs typeface="Times New Roman" panose="02020603050405020304" pitchFamily="18" charset="0"/>
              </a:rPr>
              <a:t>α)</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4391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sp>
        <p:nvSpPr>
          <p:cNvPr id="5" name="Rectangle 4"/>
          <p:cNvSpPr/>
          <p:nvPr/>
        </p:nvSpPr>
        <p:spPr>
          <a:xfrm>
            <a:off x="174625" y="1016350"/>
            <a:ext cx="8793268" cy="646331"/>
          </a:xfrm>
          <a:prstGeom prst="rect">
            <a:avLst/>
          </a:prstGeom>
        </p:spPr>
        <p:txBody>
          <a:bodyPr wrap="square">
            <a:spAutoFit/>
          </a:bodyPr>
          <a:lstStyle/>
          <a:p>
            <a:pPr marL="285750" indent="-285750">
              <a:buFontTx/>
              <a:buChar char="-"/>
            </a:pPr>
            <a:r>
              <a:rPr lang="en-GB" b="1"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The corrected thermal radiance from the surface (</a:t>
            </a:r>
            <a:r>
              <a:rPr lang="en-GB" dirty="0" err="1">
                <a:latin typeface="Times New Roman" panose="02020603050405020304" pitchFamily="18" charset="0"/>
                <a:cs typeface="Times New Roman" panose="02020603050405020304" pitchFamily="18" charset="0"/>
              </a:rPr>
              <a:t>Rc</a:t>
            </a:r>
            <a:r>
              <a:rPr lang="en-GB" dirty="0">
                <a:latin typeface="Times New Roman" panose="02020603050405020304" pitchFamily="18" charset="0"/>
                <a:cs typeface="Times New Roman" panose="02020603050405020304" pitchFamily="18" charset="0"/>
              </a:rPr>
              <a:t>) is calculated following </a:t>
            </a:r>
            <a:r>
              <a:rPr lang="en-GB" dirty="0" err="1">
                <a:latin typeface="Times New Roman" panose="02020603050405020304" pitchFamily="18" charset="0"/>
                <a:cs typeface="Times New Roman" panose="02020603050405020304" pitchFamily="18" charset="0"/>
              </a:rPr>
              <a:t>Wukelic</a:t>
            </a:r>
            <a:r>
              <a:rPr lang="en-GB" dirty="0">
                <a:latin typeface="Times New Roman" panose="02020603050405020304" pitchFamily="18" charset="0"/>
                <a:cs typeface="Times New Roman" panose="02020603050405020304" pitchFamily="18" charset="0"/>
              </a:rPr>
              <a:t> et al. (1989</a:t>
            </a:r>
            <a:r>
              <a:rPr lang="en-GB" dirty="0" smtClean="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as:</a:t>
            </a:r>
          </a:p>
        </p:txBody>
      </p:sp>
      <p:pic>
        <p:nvPicPr>
          <p:cNvPr id="4" name="Picture 3"/>
          <p:cNvPicPr>
            <a:picLocks noChangeAspect="1"/>
          </p:cNvPicPr>
          <p:nvPr/>
        </p:nvPicPr>
        <p:blipFill>
          <a:blip r:embed="rId2"/>
          <a:stretch>
            <a:fillRect/>
          </a:stretch>
        </p:blipFill>
        <p:spPr>
          <a:xfrm>
            <a:off x="2189498" y="1304346"/>
            <a:ext cx="3669435" cy="931661"/>
          </a:xfrm>
          <a:prstGeom prst="rect">
            <a:avLst/>
          </a:prstGeom>
        </p:spPr>
      </p:pic>
      <p:sp>
        <p:nvSpPr>
          <p:cNvPr id="6" name="Rectangle 5"/>
          <p:cNvSpPr/>
          <p:nvPr/>
        </p:nvSpPr>
        <p:spPr>
          <a:xfrm>
            <a:off x="223519" y="2236007"/>
            <a:ext cx="8744373" cy="4524315"/>
          </a:xfrm>
          <a:prstGeom prst="rect">
            <a:avLst/>
          </a:prstGeom>
        </p:spPr>
        <p:txBody>
          <a:bodyPr wrap="square">
            <a:spAutoFit/>
          </a:bodyPr>
          <a:lstStyle/>
          <a:p>
            <a:r>
              <a:rPr lang="en-GB" dirty="0">
                <a:latin typeface="Times New Roman" panose="02020603050405020304" pitchFamily="18" charset="0"/>
                <a:cs typeface="Times New Roman" panose="02020603050405020304" pitchFamily="18" charset="0"/>
              </a:rPr>
              <a:t>where; L</a:t>
            </a:r>
            <a:r>
              <a:rPr lang="en-GB" baseline="-25000" dirty="0">
                <a:latin typeface="Times New Roman" panose="02020603050405020304" pitchFamily="18" charset="0"/>
                <a:cs typeface="Times New Roman" panose="02020603050405020304" pitchFamily="18" charset="0"/>
              </a:rPr>
              <a:t>6</a:t>
            </a:r>
            <a:r>
              <a:rPr lang="en-GB" dirty="0">
                <a:latin typeface="Times New Roman" panose="02020603050405020304" pitchFamily="18" charset="0"/>
                <a:cs typeface="Times New Roman" panose="02020603050405020304" pitchFamily="18" charset="0"/>
              </a:rPr>
              <a:t> is the spectral radiance of band 6 </a:t>
            </a:r>
            <a:r>
              <a:rPr lang="en-GB" dirty="0" smtClean="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W/m2/</a:t>
            </a:r>
            <a:r>
              <a:rPr lang="en-GB" dirty="0" err="1">
                <a:latin typeface="Times New Roman" panose="02020603050405020304" pitchFamily="18" charset="0"/>
                <a:cs typeface="Times New Roman" panose="02020603050405020304" pitchFamily="18" charset="0"/>
              </a:rPr>
              <a:t>sr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Rp</a:t>
            </a:r>
            <a:r>
              <a:rPr lang="en-GB" dirty="0">
                <a:latin typeface="Times New Roman" panose="02020603050405020304" pitchFamily="18" charset="0"/>
                <a:cs typeface="Times New Roman" panose="02020603050405020304" pitchFamily="18" charset="0"/>
              </a:rPr>
              <a:t> is the path radiance in the 10.4 – 12.5 </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band (W/m</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sr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sky</a:t>
            </a:r>
            <a:r>
              <a:rPr lang="en-GB" dirty="0">
                <a:latin typeface="Times New Roman" panose="02020603050405020304" pitchFamily="18" charset="0"/>
                <a:cs typeface="Times New Roman" panose="02020603050405020304" pitchFamily="18" charset="0"/>
              </a:rPr>
              <a:t> is the narrow band downward thermal radiation for a clear sky (W/m</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sr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τ</a:t>
            </a:r>
            <a:r>
              <a:rPr lang="en-GB" baseline="-25000" dirty="0" err="1">
                <a:latin typeface="Times New Roman" panose="02020603050405020304" pitchFamily="18" charset="0"/>
                <a:cs typeface="Times New Roman" panose="02020603050405020304" pitchFamily="18" charset="0"/>
              </a:rPr>
              <a:t>NB</a:t>
            </a:r>
            <a:r>
              <a:rPr lang="en-GB" dirty="0">
                <a:latin typeface="Times New Roman" panose="02020603050405020304" pitchFamily="18" charset="0"/>
                <a:cs typeface="Times New Roman" panose="02020603050405020304" pitchFamily="18" charset="0"/>
              </a:rPr>
              <a:t> is the narrow band transmissivity of air (10.4 – 12.5 </a:t>
            </a:r>
            <a:r>
              <a:rPr lang="en-GB" dirty="0" err="1">
                <a:latin typeface="Times New Roman" panose="02020603050405020304" pitchFamily="18" charset="0"/>
                <a:cs typeface="Times New Roman" panose="02020603050405020304" pitchFamily="18" charset="0"/>
              </a:rPr>
              <a:t>μm</a:t>
            </a:r>
            <a:r>
              <a:rPr lang="en-GB" dirty="0">
                <a:latin typeface="Times New Roman" panose="02020603050405020304" pitchFamily="18" charset="0"/>
                <a:cs typeface="Times New Roman" panose="02020603050405020304" pitchFamily="18" charset="0"/>
              </a:rPr>
              <a:t>). Units for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c</a:t>
            </a:r>
            <a:r>
              <a:rPr lang="en-GB" dirty="0">
                <a:latin typeface="Times New Roman" panose="02020603050405020304" pitchFamily="18" charset="0"/>
                <a:cs typeface="Times New Roman" panose="02020603050405020304" pitchFamily="18" charset="0"/>
              </a:rPr>
              <a:t> are W/m</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sr</a:t>
            </a:r>
            <a:r>
              <a:rPr lang="en-GB" dirty="0">
                <a:latin typeface="Times New Roman" panose="02020603050405020304" pitchFamily="18" charset="0"/>
                <a:cs typeface="Times New Roman" panose="02020603050405020304" pitchFamily="18" charset="0"/>
              </a:rPr>
              <a:t>/</a:t>
            </a:r>
            <a:r>
              <a:rPr lang="en-GB" dirty="0" err="1">
                <a:latin typeface="Times New Roman" panose="02020603050405020304" pitchFamily="18" charset="0"/>
                <a:cs typeface="Times New Roman" panose="02020603050405020304" pitchFamily="18" charset="0"/>
              </a:rPr>
              <a:t>μm</a:t>
            </a:r>
            <a:r>
              <a:rPr lang="en-GB" dirty="0" smtClean="0">
                <a:latin typeface="Times New Roman" panose="02020603050405020304" pitchFamily="18" charset="0"/>
                <a:cs typeface="Times New Roman" panose="02020603050405020304" pitchFamily="18" charset="0"/>
              </a:rPr>
              <a:t>.</a:t>
            </a:r>
          </a:p>
          <a:p>
            <a:endParaRPr lang="en-GB" dirty="0" smtClean="0">
              <a:latin typeface="Times New Roman" panose="02020603050405020304" pitchFamily="18" charset="0"/>
              <a:cs typeface="Times New Roman" panose="02020603050405020304" pitchFamily="18" charset="0"/>
            </a:endParaRPr>
          </a:p>
          <a:p>
            <a:r>
              <a:rPr lang="en-GB" dirty="0" smtClean="0">
                <a:latin typeface="Times New Roman" panose="02020603050405020304" pitchFamily="18" charset="0"/>
                <a:cs typeface="Times New Roman" panose="02020603050405020304" pitchFamily="18" charset="0"/>
              </a:rPr>
              <a:t>The </a:t>
            </a:r>
            <a:r>
              <a:rPr lang="en-GB" dirty="0">
                <a:latin typeface="Times New Roman" panose="02020603050405020304" pitchFamily="18" charset="0"/>
                <a:cs typeface="Times New Roman" panose="02020603050405020304" pitchFamily="18" charset="0"/>
              </a:rPr>
              <a:t>corrected thermal radiance (</a:t>
            </a:r>
            <a:r>
              <a:rPr lang="en-GB" dirty="0" err="1">
                <a:latin typeface="Times New Roman" panose="02020603050405020304" pitchFamily="18" charset="0"/>
                <a:cs typeface="Times New Roman" panose="02020603050405020304" pitchFamily="18" charset="0"/>
              </a:rPr>
              <a:t>Rc</a:t>
            </a:r>
            <a:r>
              <a:rPr lang="en-GB" dirty="0">
                <a:latin typeface="Times New Roman" panose="02020603050405020304" pitchFamily="18" charset="0"/>
                <a:cs typeface="Times New Roman" panose="02020603050405020304" pitchFamily="18" charset="0"/>
              </a:rPr>
              <a:t>) is the actual radiance emitted from the surface whereas L6 is the radiance that the satellite “sees</a:t>
            </a:r>
            <a:r>
              <a:rPr lang="en-GB" dirty="0" smtClean="0">
                <a:latin typeface="Times New Roman" panose="02020603050405020304" pitchFamily="18" charset="0"/>
                <a:cs typeface="Times New Roman" panose="02020603050405020304" pitchFamily="18" charset="0"/>
              </a:rPr>
              <a:t>”.</a:t>
            </a:r>
          </a:p>
          <a:p>
            <a:endParaRPr lang="en-GB" dirty="0" smtClean="0">
              <a:latin typeface="Times New Roman" panose="02020603050405020304" pitchFamily="18" charset="0"/>
              <a:cs typeface="Times New Roman" panose="02020603050405020304" pitchFamily="18" charset="0"/>
            </a:endParaRPr>
          </a:p>
          <a:p>
            <a:pPr algn="just"/>
            <a:r>
              <a:rPr lang="en-GB" dirty="0" smtClean="0">
                <a:latin typeface="Times New Roman" panose="02020603050405020304" pitchFamily="18" charset="0"/>
                <a:cs typeface="Times New Roman" panose="02020603050405020304" pitchFamily="18" charset="0"/>
              </a:rPr>
              <a:t>In </a:t>
            </a:r>
            <a:r>
              <a:rPr lang="en-GB" dirty="0">
                <a:latin typeface="Times New Roman" panose="02020603050405020304" pitchFamily="18" charset="0"/>
                <a:cs typeface="Times New Roman" panose="02020603050405020304" pitchFamily="18" charset="0"/>
              </a:rPr>
              <a:t>between the surface and the satellite two things occur. </a:t>
            </a:r>
            <a:r>
              <a:rPr lang="en-GB" dirty="0">
                <a:solidFill>
                  <a:srgbClr val="FF0000"/>
                </a:solidFill>
                <a:latin typeface="Times New Roman" panose="02020603050405020304" pitchFamily="18" charset="0"/>
                <a:cs typeface="Times New Roman" panose="02020603050405020304" pitchFamily="18" charset="0"/>
              </a:rPr>
              <a:t>First,</a:t>
            </a:r>
            <a:r>
              <a:rPr lang="en-GB" dirty="0">
                <a:latin typeface="Times New Roman" panose="02020603050405020304" pitchFamily="18" charset="0"/>
                <a:cs typeface="Times New Roman" panose="02020603050405020304" pitchFamily="18" charset="0"/>
              </a:rPr>
              <a:t> some of the emitted radiation is intercepted by the atmosphere (transmissivity). </a:t>
            </a:r>
            <a:r>
              <a:rPr lang="en-GB" dirty="0">
                <a:solidFill>
                  <a:srgbClr val="FF0000"/>
                </a:solidFill>
                <a:latin typeface="Times New Roman" panose="02020603050405020304" pitchFamily="18" charset="0"/>
                <a:cs typeface="Times New Roman" panose="02020603050405020304" pitchFamily="18" charset="0"/>
              </a:rPr>
              <a:t>Second,</a:t>
            </a:r>
            <a:r>
              <a:rPr lang="en-GB" dirty="0">
                <a:latin typeface="Times New Roman" panose="02020603050405020304" pitchFamily="18" charset="0"/>
                <a:cs typeface="Times New Roman" panose="02020603050405020304" pitchFamily="18" charset="0"/>
              </a:rPr>
              <a:t> some thermal radiation is emitted by the atmosphere in the direction of the satellite (path radiance) and the satellite “thinks” that this is from the surface is confused as being emitted from the surface</a:t>
            </a:r>
            <a:r>
              <a:rPr lang="en-GB" dirty="0" smtClean="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Values for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p</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τ</a:t>
            </a:r>
            <a:r>
              <a:rPr lang="en-GB" baseline="-25000" dirty="0" err="1">
                <a:latin typeface="Times New Roman" panose="02020603050405020304" pitchFamily="18" charset="0"/>
                <a:cs typeface="Times New Roman" panose="02020603050405020304" pitchFamily="18" charset="0"/>
              </a:rPr>
              <a:t>NB</a:t>
            </a:r>
            <a:r>
              <a:rPr lang="en-GB" dirty="0">
                <a:latin typeface="Times New Roman" panose="02020603050405020304" pitchFamily="18" charset="0"/>
                <a:cs typeface="Times New Roman" panose="02020603050405020304" pitchFamily="18" charset="0"/>
              </a:rPr>
              <a:t> require the use of an atmospheric radiation transfer </a:t>
            </a:r>
            <a:r>
              <a:rPr lang="en-GB" dirty="0" smtClean="0">
                <a:latin typeface="Times New Roman" panose="02020603050405020304" pitchFamily="18" charset="0"/>
                <a:cs typeface="Times New Roman" panose="02020603050405020304" pitchFamily="18" charset="0"/>
              </a:rPr>
              <a:t>simulation.</a:t>
            </a:r>
          </a:p>
          <a:p>
            <a:pPr algn="just"/>
            <a:r>
              <a:rPr lang="en-GB" dirty="0">
                <a:latin typeface="Times New Roman" panose="02020603050405020304" pitchFamily="18" charset="0"/>
                <a:cs typeface="Times New Roman" panose="02020603050405020304" pitchFamily="18" charset="0"/>
              </a:rPr>
              <a:t>In the absence of values for these terms, they can be ignored by setting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p</a:t>
            </a:r>
            <a:r>
              <a:rPr lang="en-GB" dirty="0">
                <a:latin typeface="Times New Roman" panose="02020603050405020304" pitchFamily="18" charset="0"/>
                <a:cs typeface="Times New Roman" panose="02020603050405020304" pitchFamily="18" charset="0"/>
              </a:rPr>
              <a:t> = 0 and </a:t>
            </a:r>
            <a:r>
              <a:rPr lang="en-GB" dirty="0" err="1">
                <a:latin typeface="Times New Roman" panose="02020603050405020304" pitchFamily="18" charset="0"/>
                <a:cs typeface="Times New Roman" panose="02020603050405020304" pitchFamily="18" charset="0"/>
              </a:rPr>
              <a:t>τ</a:t>
            </a:r>
            <a:r>
              <a:rPr lang="en-GB" baseline="-25000" dirty="0" err="1">
                <a:latin typeface="Times New Roman" panose="02020603050405020304" pitchFamily="18" charset="0"/>
                <a:cs typeface="Times New Roman" panose="02020603050405020304" pitchFamily="18" charset="0"/>
              </a:rPr>
              <a:t>NB</a:t>
            </a:r>
            <a:r>
              <a:rPr lang="en-GB" dirty="0">
                <a:latin typeface="Times New Roman" panose="02020603050405020304" pitchFamily="18" charset="0"/>
                <a:cs typeface="Times New Roman" panose="02020603050405020304" pitchFamily="18" charset="0"/>
              </a:rPr>
              <a:t> = 1 and the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sky</a:t>
            </a:r>
            <a:r>
              <a:rPr lang="en-GB" dirty="0">
                <a:latin typeface="Times New Roman" panose="02020603050405020304" pitchFamily="18" charset="0"/>
                <a:cs typeface="Times New Roman" panose="02020603050405020304" pitchFamily="18" charset="0"/>
              </a:rPr>
              <a:t> term can also be ignored by setting </a:t>
            </a:r>
            <a:r>
              <a:rPr lang="en-GB" dirty="0" err="1">
                <a:latin typeface="Times New Roman" panose="02020603050405020304" pitchFamily="18" charset="0"/>
                <a:cs typeface="Times New Roman" panose="02020603050405020304" pitchFamily="18" charset="0"/>
              </a:rPr>
              <a:t>R</a:t>
            </a:r>
            <a:r>
              <a:rPr lang="en-GB" baseline="-25000" dirty="0" err="1">
                <a:latin typeface="Times New Roman" panose="02020603050405020304" pitchFamily="18" charset="0"/>
                <a:cs typeface="Times New Roman" panose="02020603050405020304" pitchFamily="18" charset="0"/>
              </a:rPr>
              <a:t>sky</a:t>
            </a:r>
            <a:r>
              <a:rPr lang="en-GB" dirty="0">
                <a:latin typeface="Times New Roman" panose="02020603050405020304" pitchFamily="18" charset="0"/>
                <a:cs typeface="Times New Roman" panose="02020603050405020304" pitchFamily="18" charset="0"/>
              </a:rPr>
              <a:t> = 0.</a:t>
            </a:r>
            <a:endParaRPr lang="en-GB"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05995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101024" y="1711984"/>
            <a:ext cx="8716526" cy="970256"/>
          </a:xfrm>
          <a:prstGeom prst="rect">
            <a:avLst/>
          </a:prstGeom>
        </p:spPr>
      </p:pic>
    </p:spTree>
    <p:extLst>
      <p:ext uri="{BB962C8B-B14F-4D97-AF65-F5344CB8AC3E}">
        <p14:creationId xmlns:p14="http://schemas.microsoft.com/office/powerpoint/2010/main" val="4265954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174625" y="185353"/>
            <a:ext cx="37877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smtClean="0">
                <a:latin typeface="Times New Roman" panose="02020603050405020304" pitchFamily="18" charset="0"/>
                <a:cs typeface="Times New Roman" panose="02020603050405020304" pitchFamily="18" charset="0"/>
              </a:rPr>
              <a:t>Estimating surface emitted </a:t>
            </a:r>
            <a:endParaRPr lang="en-US" sz="2400" b="1"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a:t>
            </a:r>
            <a:r>
              <a:rPr lang="en-US" sz="2400" b="1" dirty="0" smtClean="0">
                <a:latin typeface="Times New Roman" panose="02020603050405020304" pitchFamily="18" charset="0"/>
                <a:cs typeface="Times New Roman" panose="02020603050405020304" pitchFamily="18" charset="0"/>
              </a:rPr>
              <a:t>radiation: </a:t>
            </a:r>
            <a:endParaRPr lang="en-US" sz="2400" b="1" dirty="0">
              <a:latin typeface="Times New Roman" panose="02020603050405020304" pitchFamily="18" charset="0"/>
              <a:cs typeface="Times New Roman" panose="02020603050405020304" pitchFamily="18" charset="0"/>
            </a:endParaRPr>
          </a:p>
        </p:txBody>
      </p:sp>
      <p:pic>
        <p:nvPicPr>
          <p:cNvPr id="727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47637"/>
            <a:ext cx="3352800" cy="106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3900" y="1203325"/>
            <a:ext cx="3429000" cy="188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124200"/>
            <a:ext cx="4419600"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4800600"/>
            <a:ext cx="4876800" cy="1179513"/>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1" y="3973936"/>
            <a:ext cx="3200400" cy="1177925"/>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13"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5328" y="2806131"/>
            <a:ext cx="4114800"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714" name="Line 10"/>
          <p:cNvSpPr>
            <a:spLocks noChangeShapeType="1"/>
          </p:cNvSpPr>
          <p:nvPr/>
        </p:nvSpPr>
        <p:spPr bwMode="auto">
          <a:xfrm>
            <a:off x="1905000" y="3276600"/>
            <a:ext cx="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5" name="Line 11"/>
          <p:cNvSpPr>
            <a:spLocks noChangeShapeType="1"/>
          </p:cNvSpPr>
          <p:nvPr/>
        </p:nvSpPr>
        <p:spPr bwMode="auto">
          <a:xfrm>
            <a:off x="3200400" y="4648200"/>
            <a:ext cx="7620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6" name="Line 12"/>
          <p:cNvSpPr>
            <a:spLocks noChangeShapeType="1"/>
          </p:cNvSpPr>
          <p:nvPr/>
        </p:nvSpPr>
        <p:spPr bwMode="auto">
          <a:xfrm flipV="1">
            <a:off x="6172200" y="41910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7" name="Line 13"/>
          <p:cNvSpPr>
            <a:spLocks noChangeShapeType="1"/>
          </p:cNvSpPr>
          <p:nvPr/>
        </p:nvSpPr>
        <p:spPr bwMode="auto">
          <a:xfrm flipV="1">
            <a:off x="6172200" y="28194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718" name="Line 14"/>
          <p:cNvSpPr>
            <a:spLocks noChangeShapeType="1"/>
          </p:cNvSpPr>
          <p:nvPr/>
        </p:nvSpPr>
        <p:spPr bwMode="auto">
          <a:xfrm flipV="1">
            <a:off x="6096000" y="838200"/>
            <a:ext cx="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2719"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6096000"/>
            <a:ext cx="8686800" cy="701675"/>
          </a:xfrm>
          <a:prstGeom prst="rect">
            <a:avLst/>
          </a:prstGeom>
          <a:noFill/>
          <a:ln w="9525">
            <a:solidFill>
              <a:srgbClr val="FF99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84933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41325" y="274078"/>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pic>
        <p:nvPicPr>
          <p:cNvPr id="5" name="Picture 4"/>
          <p:cNvPicPr>
            <a:picLocks noChangeAspect="1"/>
          </p:cNvPicPr>
          <p:nvPr/>
        </p:nvPicPr>
        <p:blipFill>
          <a:blip r:embed="rId2"/>
          <a:stretch>
            <a:fillRect/>
          </a:stretch>
        </p:blipFill>
        <p:spPr>
          <a:xfrm>
            <a:off x="551329" y="1064916"/>
            <a:ext cx="7691718" cy="2565790"/>
          </a:xfrm>
          <a:prstGeom prst="rect">
            <a:avLst/>
          </a:prstGeom>
        </p:spPr>
      </p:pic>
      <p:pic>
        <p:nvPicPr>
          <p:cNvPr id="6" name="Picture 5"/>
          <p:cNvPicPr>
            <a:picLocks noChangeAspect="1"/>
          </p:cNvPicPr>
          <p:nvPr/>
        </p:nvPicPr>
        <p:blipFill>
          <a:blip r:embed="rId3"/>
          <a:stretch>
            <a:fillRect/>
          </a:stretch>
        </p:blipFill>
        <p:spPr>
          <a:xfrm>
            <a:off x="551329" y="3780194"/>
            <a:ext cx="8095130" cy="1907912"/>
          </a:xfrm>
          <a:prstGeom prst="rect">
            <a:avLst/>
          </a:prstGeom>
        </p:spPr>
      </p:pic>
      <p:pic>
        <p:nvPicPr>
          <p:cNvPr id="7" name="Picture 6"/>
          <p:cNvPicPr>
            <a:picLocks noChangeAspect="1"/>
          </p:cNvPicPr>
          <p:nvPr/>
        </p:nvPicPr>
        <p:blipFill>
          <a:blip r:embed="rId4"/>
          <a:stretch>
            <a:fillRect/>
          </a:stretch>
        </p:blipFill>
        <p:spPr>
          <a:xfrm>
            <a:off x="602876" y="5741892"/>
            <a:ext cx="7883886" cy="590101"/>
          </a:xfrm>
          <a:prstGeom prst="rect">
            <a:avLst/>
          </a:prstGeom>
        </p:spPr>
      </p:pic>
      <p:sp>
        <p:nvSpPr>
          <p:cNvPr id="8" name="Rectangle 7"/>
          <p:cNvSpPr/>
          <p:nvPr/>
        </p:nvSpPr>
        <p:spPr>
          <a:xfrm>
            <a:off x="2339788" y="1801906"/>
            <a:ext cx="2474259" cy="5647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51847" y="4355818"/>
            <a:ext cx="4634753" cy="70027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1329" y="5056093"/>
            <a:ext cx="8095130" cy="6335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6125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09156" y="1348167"/>
            <a:ext cx="8178085" cy="4401205"/>
          </a:xfrm>
          <a:prstGeom prst="rect">
            <a:avLst/>
          </a:prstGeom>
        </p:spPr>
        <p:txBody>
          <a:bodyPr wrap="square">
            <a:spAutoFit/>
          </a:bodyPr>
          <a:lstStyle/>
          <a:p>
            <a:pPr marL="342900" indent="-342900" algn="just">
              <a:lnSpc>
                <a:spcPct val="80000"/>
              </a:lnSpc>
              <a:spcBef>
                <a:spcPct val="500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Evaporation: Liquid water is converted to water vapor and removed from evaporating surface (lake, river, pavement, soils, and wet vegetation)</a:t>
            </a:r>
          </a:p>
          <a:p>
            <a:pPr marL="342900" indent="-342900" algn="just">
              <a:lnSpc>
                <a:spcPct val="80000"/>
              </a:lnSpc>
              <a:spcBef>
                <a:spcPct val="500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Transpiration: Vaporization of liquid water contained in plant tissue and the vapor removal to the atmosphere through the stomata</a:t>
            </a:r>
          </a:p>
          <a:p>
            <a:pPr marL="342900" indent="-342900" algn="just">
              <a:lnSpc>
                <a:spcPct val="80000"/>
              </a:lnSpc>
              <a:spcBef>
                <a:spcPct val="500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Evaporation and transpiration occur simultaneously and there is no easy way of distinguishing between the two processes. They are often measurement together. </a:t>
            </a:r>
          </a:p>
          <a:p>
            <a:pPr marL="342900" indent="-342900" algn="just">
              <a:lnSpc>
                <a:spcPct val="80000"/>
              </a:lnSpc>
              <a:spcBef>
                <a:spcPct val="500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Potential ET (PET): The evapotranspiration of a surface with optimal water condition (both on the surface and in the root zone) for E and T. It depends on micrometeorological condition, as well as the surface characteristics. It is the </a:t>
            </a:r>
            <a:r>
              <a:rPr lang="en-US" sz="2000" dirty="0" smtClean="0">
                <a:solidFill>
                  <a:srgbClr val="3333FF"/>
                </a:solidFill>
                <a:latin typeface="Times New Roman" panose="02020603050405020304" pitchFamily="18" charset="0"/>
                <a:cs typeface="Times New Roman" panose="02020603050405020304" pitchFamily="18" charset="0"/>
              </a:rPr>
              <a:t>largest water availability (or loss)</a:t>
            </a:r>
            <a:r>
              <a:rPr lang="en-US" sz="2000" dirty="0" smtClean="0">
                <a:latin typeface="Times New Roman" panose="02020603050405020304" pitchFamily="18" charset="0"/>
                <a:cs typeface="Times New Roman" panose="02020603050405020304" pitchFamily="18" charset="0"/>
              </a:rPr>
              <a:t> from a vegetated land surface under given climate and weather condition but not limited by soil moisture.</a:t>
            </a:r>
          </a:p>
          <a:p>
            <a:pPr marL="342900" indent="-342900" algn="just">
              <a:lnSpc>
                <a:spcPct val="80000"/>
              </a:lnSpc>
              <a:spcBef>
                <a:spcPct val="50000"/>
              </a:spcBef>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Reference ET is the PET of the reference (clipped) grass (h= 0.12m) or the (full-covered) </a:t>
            </a:r>
            <a:r>
              <a:rPr lang="en-US" sz="2000" dirty="0" err="1" smtClean="0">
                <a:latin typeface="Times New Roman" panose="02020603050405020304" pitchFamily="18" charset="0"/>
                <a:cs typeface="Times New Roman" panose="02020603050405020304" pitchFamily="18" charset="0"/>
              </a:rPr>
              <a:t>alfafa</a:t>
            </a:r>
            <a:r>
              <a:rPr lang="en-US" sz="2000" dirty="0" smtClean="0">
                <a:latin typeface="Times New Roman" panose="02020603050405020304" pitchFamily="18" charset="0"/>
                <a:cs typeface="Times New Roman" panose="02020603050405020304" pitchFamily="18" charset="0"/>
              </a:rPr>
              <a:t> (h&gt;0.3 m). </a:t>
            </a:r>
            <a:endParaRPr lang="en-US" sz="2000" dirty="0">
              <a:latin typeface="Times New Roman" panose="02020603050405020304" pitchFamily="18" charset="0"/>
              <a:cs typeface="Times New Roman" panose="02020603050405020304" pitchFamily="18" charset="0"/>
            </a:endParaRPr>
          </a:p>
        </p:txBody>
      </p:sp>
      <p:sp>
        <p:nvSpPr>
          <p:cNvPr id="5" name="Rectangle 4"/>
          <p:cNvSpPr/>
          <p:nvPr/>
        </p:nvSpPr>
        <p:spPr>
          <a:xfrm>
            <a:off x="2738940" y="423861"/>
            <a:ext cx="3718518" cy="646331"/>
          </a:xfrm>
          <a:prstGeom prst="rect">
            <a:avLst/>
          </a:prstGeom>
        </p:spPr>
        <p:txBody>
          <a:bodyPr wrap="none">
            <a:spAutoFit/>
          </a:bodyPr>
          <a:lstStyle/>
          <a:p>
            <a:r>
              <a:rPr lang="en-US" sz="3600" dirty="0" smtClean="0">
                <a:latin typeface="Times New Roman" panose="02020603050405020304" pitchFamily="18" charset="0"/>
                <a:cs typeface="Times New Roman" panose="02020603050405020304" pitchFamily="18" charset="0"/>
              </a:rPr>
              <a:t>Evapotranspiration</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0029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441325" y="274078"/>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pic>
        <p:nvPicPr>
          <p:cNvPr id="2" name="Picture 1"/>
          <p:cNvPicPr>
            <a:picLocks noChangeAspect="1"/>
          </p:cNvPicPr>
          <p:nvPr/>
        </p:nvPicPr>
        <p:blipFill>
          <a:blip r:embed="rId2"/>
          <a:stretch>
            <a:fillRect/>
          </a:stretch>
        </p:blipFill>
        <p:spPr>
          <a:xfrm>
            <a:off x="441325" y="915428"/>
            <a:ext cx="8524875" cy="3879850"/>
          </a:xfrm>
          <a:prstGeom prst="rect">
            <a:avLst/>
          </a:prstGeom>
        </p:spPr>
      </p:pic>
      <p:cxnSp>
        <p:nvCxnSpPr>
          <p:cNvPr id="4" name="Straight Connector 3"/>
          <p:cNvCxnSpPr/>
          <p:nvPr/>
        </p:nvCxnSpPr>
        <p:spPr>
          <a:xfrm>
            <a:off x="441325" y="1143000"/>
            <a:ext cx="7292975" cy="381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rotWithShape="1">
          <a:blip r:embed="rId3"/>
          <a:srcRect b="78398"/>
          <a:stretch/>
        </p:blipFill>
        <p:spPr>
          <a:xfrm>
            <a:off x="441325" y="5060950"/>
            <a:ext cx="8423275" cy="1301750"/>
          </a:xfrm>
          <a:prstGeom prst="rect">
            <a:avLst/>
          </a:prstGeom>
        </p:spPr>
      </p:pic>
    </p:spTree>
    <p:extLst>
      <p:ext uri="{BB962C8B-B14F-4D97-AF65-F5344CB8AC3E}">
        <p14:creationId xmlns:p14="http://schemas.microsoft.com/office/powerpoint/2010/main" val="3384114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60350" y="0"/>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pic>
        <p:nvPicPr>
          <p:cNvPr id="3" name="Picture 2"/>
          <p:cNvPicPr>
            <a:picLocks noChangeAspect="1"/>
          </p:cNvPicPr>
          <p:nvPr/>
        </p:nvPicPr>
        <p:blipFill>
          <a:blip r:embed="rId2"/>
          <a:stretch>
            <a:fillRect/>
          </a:stretch>
        </p:blipFill>
        <p:spPr>
          <a:xfrm>
            <a:off x="3040887" y="274078"/>
            <a:ext cx="3008551" cy="249174"/>
          </a:xfrm>
          <a:prstGeom prst="rect">
            <a:avLst/>
          </a:prstGeom>
        </p:spPr>
      </p:pic>
      <p:pic>
        <p:nvPicPr>
          <p:cNvPr id="5" name="Picture 4"/>
          <p:cNvPicPr>
            <a:picLocks noChangeAspect="1"/>
          </p:cNvPicPr>
          <p:nvPr/>
        </p:nvPicPr>
        <p:blipFill rotWithShape="1">
          <a:blip r:embed="rId3"/>
          <a:srcRect t="24131"/>
          <a:stretch/>
        </p:blipFill>
        <p:spPr>
          <a:xfrm>
            <a:off x="260350" y="646331"/>
            <a:ext cx="8423275" cy="4572000"/>
          </a:xfrm>
          <a:prstGeom prst="rect">
            <a:avLst/>
          </a:prstGeom>
        </p:spPr>
      </p:pic>
      <p:pic>
        <p:nvPicPr>
          <p:cNvPr id="6" name="Picture 5"/>
          <p:cNvPicPr>
            <a:picLocks noChangeAspect="1"/>
          </p:cNvPicPr>
          <p:nvPr/>
        </p:nvPicPr>
        <p:blipFill>
          <a:blip r:embed="rId4"/>
          <a:stretch>
            <a:fillRect/>
          </a:stretch>
        </p:blipFill>
        <p:spPr>
          <a:xfrm>
            <a:off x="260350" y="5218330"/>
            <a:ext cx="8423275" cy="1639669"/>
          </a:xfrm>
          <a:prstGeom prst="rect">
            <a:avLst/>
          </a:prstGeom>
        </p:spPr>
      </p:pic>
    </p:spTree>
    <p:extLst>
      <p:ext uri="{BB962C8B-B14F-4D97-AF65-F5344CB8AC3E}">
        <p14:creationId xmlns:p14="http://schemas.microsoft.com/office/powerpoint/2010/main" val="4278237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60350" y="0"/>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pic>
        <p:nvPicPr>
          <p:cNvPr id="2" name="Picture 1"/>
          <p:cNvPicPr>
            <a:picLocks noChangeAspect="1"/>
          </p:cNvPicPr>
          <p:nvPr/>
        </p:nvPicPr>
        <p:blipFill>
          <a:blip r:embed="rId2"/>
          <a:stretch>
            <a:fillRect/>
          </a:stretch>
        </p:blipFill>
        <p:spPr>
          <a:xfrm>
            <a:off x="3122675" y="101804"/>
            <a:ext cx="2884843" cy="442722"/>
          </a:xfrm>
          <a:prstGeom prst="rect">
            <a:avLst/>
          </a:prstGeom>
        </p:spPr>
      </p:pic>
      <p:pic>
        <p:nvPicPr>
          <p:cNvPr id="4" name="Picture 3"/>
          <p:cNvPicPr>
            <a:picLocks noChangeAspect="1"/>
          </p:cNvPicPr>
          <p:nvPr/>
        </p:nvPicPr>
        <p:blipFill>
          <a:blip r:embed="rId3"/>
          <a:stretch>
            <a:fillRect/>
          </a:stretch>
        </p:blipFill>
        <p:spPr>
          <a:xfrm>
            <a:off x="635000" y="646331"/>
            <a:ext cx="8191500" cy="4090769"/>
          </a:xfrm>
          <a:prstGeom prst="rect">
            <a:avLst/>
          </a:prstGeom>
        </p:spPr>
      </p:pic>
      <p:sp>
        <p:nvSpPr>
          <p:cNvPr id="7" name="Rectangle 6"/>
          <p:cNvSpPr/>
          <p:nvPr/>
        </p:nvSpPr>
        <p:spPr>
          <a:xfrm>
            <a:off x="711200" y="646331"/>
            <a:ext cx="8039100" cy="458569"/>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69100" y="889000"/>
            <a:ext cx="1181100" cy="215900"/>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122675" y="1320800"/>
            <a:ext cx="5043425" cy="2540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35000" y="1574800"/>
            <a:ext cx="1827275" cy="292100"/>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1199" y="672415"/>
            <a:ext cx="254001" cy="21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844800" y="1574800"/>
            <a:ext cx="5321300" cy="292100"/>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35000" y="1866900"/>
            <a:ext cx="7886700" cy="254000"/>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717799" y="2095500"/>
            <a:ext cx="2921001" cy="279400"/>
          </a:xfrm>
          <a:prstGeom prst="rect">
            <a:avLst/>
          </a:prstGeom>
          <a:solidFill>
            <a:schemeClr val="accent2">
              <a:alpha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87400" y="3326715"/>
            <a:ext cx="8039100" cy="953185"/>
          </a:xfrm>
          <a:prstGeom prst="rect">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4"/>
          <a:stretch>
            <a:fillRect/>
          </a:stretch>
        </p:blipFill>
        <p:spPr>
          <a:xfrm>
            <a:off x="338474" y="4870895"/>
            <a:ext cx="8479752" cy="1104010"/>
          </a:xfrm>
          <a:prstGeom prst="rect">
            <a:avLst/>
          </a:prstGeom>
        </p:spPr>
      </p:pic>
      <p:sp>
        <p:nvSpPr>
          <p:cNvPr id="17" name="Rectangle 16"/>
          <p:cNvSpPr/>
          <p:nvPr/>
        </p:nvSpPr>
        <p:spPr>
          <a:xfrm>
            <a:off x="338474" y="4838905"/>
            <a:ext cx="8449926" cy="1104010"/>
          </a:xfrm>
          <a:prstGeom prst="rect">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6952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19050" y="80859"/>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sp>
        <p:nvSpPr>
          <p:cNvPr id="12" name="Rectangle 11"/>
          <p:cNvSpPr/>
          <p:nvPr/>
        </p:nvSpPr>
        <p:spPr>
          <a:xfrm>
            <a:off x="711199" y="672415"/>
            <a:ext cx="254001" cy="21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915997" y="89158"/>
            <a:ext cx="5714498" cy="279323"/>
          </a:xfrm>
          <a:prstGeom prst="rect">
            <a:avLst/>
          </a:prstGeom>
        </p:spPr>
      </p:pic>
      <p:pic>
        <p:nvPicPr>
          <p:cNvPr id="5" name="Picture 4"/>
          <p:cNvPicPr>
            <a:picLocks noChangeAspect="1"/>
          </p:cNvPicPr>
          <p:nvPr/>
        </p:nvPicPr>
        <p:blipFill>
          <a:blip r:embed="rId3"/>
          <a:stretch>
            <a:fillRect/>
          </a:stretch>
        </p:blipFill>
        <p:spPr>
          <a:xfrm>
            <a:off x="3282949" y="404025"/>
            <a:ext cx="2877439" cy="753364"/>
          </a:xfrm>
          <a:prstGeom prst="rect">
            <a:avLst/>
          </a:prstGeom>
        </p:spPr>
      </p:pic>
      <p:pic>
        <p:nvPicPr>
          <p:cNvPr id="6" name="Picture 5"/>
          <p:cNvPicPr>
            <a:picLocks noChangeAspect="1"/>
          </p:cNvPicPr>
          <p:nvPr/>
        </p:nvPicPr>
        <p:blipFill>
          <a:blip r:embed="rId4"/>
          <a:stretch>
            <a:fillRect/>
          </a:stretch>
        </p:blipFill>
        <p:spPr>
          <a:xfrm>
            <a:off x="495300" y="1193114"/>
            <a:ext cx="8128000" cy="1359585"/>
          </a:xfrm>
          <a:prstGeom prst="rect">
            <a:avLst/>
          </a:prstGeom>
        </p:spPr>
      </p:pic>
      <p:sp>
        <p:nvSpPr>
          <p:cNvPr id="18" name="Rectangle 17"/>
          <p:cNvSpPr/>
          <p:nvPr/>
        </p:nvSpPr>
        <p:spPr>
          <a:xfrm>
            <a:off x="1206500" y="1157389"/>
            <a:ext cx="6375400" cy="328511"/>
          </a:xfrm>
          <a:prstGeom prst="rect">
            <a:avLst/>
          </a:prstGeom>
          <a:solidFill>
            <a:schemeClr val="accent2">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81900" y="1193114"/>
            <a:ext cx="876300" cy="292786"/>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95300" y="1523350"/>
            <a:ext cx="5270500" cy="330633"/>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765800" y="1512304"/>
            <a:ext cx="2755900" cy="354596"/>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495300" y="1889708"/>
            <a:ext cx="5397500" cy="330633"/>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918200" y="1867366"/>
            <a:ext cx="2755900" cy="354596"/>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74650" y="2247262"/>
            <a:ext cx="6483350" cy="354596"/>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260350" y="2921048"/>
            <a:ext cx="8426083" cy="1866852"/>
          </a:xfrm>
          <a:prstGeom prst="rect">
            <a:avLst/>
          </a:prstGeom>
        </p:spPr>
      </p:pic>
      <p:sp>
        <p:nvSpPr>
          <p:cNvPr id="27" name="Rectangle 26"/>
          <p:cNvSpPr/>
          <p:nvPr/>
        </p:nvSpPr>
        <p:spPr>
          <a:xfrm>
            <a:off x="260350" y="2882935"/>
            <a:ext cx="8051804" cy="354596"/>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11750" y="3236611"/>
            <a:ext cx="3200404" cy="354596"/>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60350" y="3545206"/>
            <a:ext cx="2508250" cy="354596"/>
          </a:xfrm>
          <a:prstGeom prst="rect">
            <a:avLst/>
          </a:prstGeom>
          <a:solidFill>
            <a:srgbClr val="FFC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768599" y="3567767"/>
            <a:ext cx="5397501" cy="354596"/>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60350" y="3913288"/>
            <a:ext cx="8413750" cy="874611"/>
          </a:xfrm>
          <a:prstGeom prst="rect">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13697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60350" y="0"/>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sp>
        <p:nvSpPr>
          <p:cNvPr id="12" name="Rectangle 11"/>
          <p:cNvSpPr/>
          <p:nvPr/>
        </p:nvSpPr>
        <p:spPr>
          <a:xfrm>
            <a:off x="711199" y="672415"/>
            <a:ext cx="254001" cy="21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597656" y="393092"/>
            <a:ext cx="5714498" cy="279323"/>
          </a:xfrm>
          <a:prstGeom prst="rect">
            <a:avLst/>
          </a:prstGeom>
        </p:spPr>
      </p:pic>
      <p:pic>
        <p:nvPicPr>
          <p:cNvPr id="2" name="Picture 1"/>
          <p:cNvPicPr>
            <a:picLocks noChangeAspect="1"/>
          </p:cNvPicPr>
          <p:nvPr/>
        </p:nvPicPr>
        <p:blipFill>
          <a:blip r:embed="rId3"/>
          <a:stretch>
            <a:fillRect/>
          </a:stretch>
        </p:blipFill>
        <p:spPr>
          <a:xfrm>
            <a:off x="495044" y="889000"/>
            <a:ext cx="8217156" cy="4546600"/>
          </a:xfrm>
          <a:prstGeom prst="rect">
            <a:avLst/>
          </a:prstGeom>
        </p:spPr>
      </p:pic>
      <p:cxnSp>
        <p:nvCxnSpPr>
          <p:cNvPr id="7" name="Straight Connector 6"/>
          <p:cNvCxnSpPr/>
          <p:nvPr/>
        </p:nvCxnSpPr>
        <p:spPr>
          <a:xfrm>
            <a:off x="1511300" y="1117600"/>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828800" y="1676400"/>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14322" y="1957169"/>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314322" y="2309346"/>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429005" y="2589430"/>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568705" y="2858184"/>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429005" y="3342154"/>
            <a:ext cx="65786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191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60350" y="0"/>
            <a:ext cx="289694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dirty="0">
                <a:latin typeface="Times New Roman" panose="02020603050405020304" pitchFamily="18" charset="0"/>
                <a:cs typeface="Times New Roman" panose="02020603050405020304" pitchFamily="18" charset="0"/>
              </a:rPr>
              <a:t>Estimating surface emitted </a:t>
            </a:r>
          </a:p>
          <a:p>
            <a:r>
              <a:rPr lang="en-US" b="1" dirty="0">
                <a:latin typeface="Times New Roman" panose="02020603050405020304" pitchFamily="18" charset="0"/>
                <a:cs typeface="Times New Roman" panose="02020603050405020304" pitchFamily="18" charset="0"/>
              </a:rPr>
              <a:t>long-wave radiation</a:t>
            </a:r>
          </a:p>
        </p:txBody>
      </p:sp>
      <p:sp>
        <p:nvSpPr>
          <p:cNvPr id="12" name="Rectangle 11"/>
          <p:cNvSpPr/>
          <p:nvPr/>
        </p:nvSpPr>
        <p:spPr>
          <a:xfrm>
            <a:off x="711199" y="672415"/>
            <a:ext cx="254001" cy="2165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stretch>
            <a:fillRect/>
          </a:stretch>
        </p:blipFill>
        <p:spPr>
          <a:xfrm>
            <a:off x="2584956" y="368298"/>
            <a:ext cx="5714498" cy="2793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3"/>
          <a:stretch>
            <a:fillRect/>
          </a:stretch>
        </p:blipFill>
        <p:spPr>
          <a:xfrm>
            <a:off x="352422" y="693628"/>
            <a:ext cx="8279133" cy="487007"/>
          </a:xfrm>
          <a:prstGeom prst="rect">
            <a:avLst/>
          </a:prstGeom>
        </p:spPr>
      </p:pic>
      <p:pic>
        <p:nvPicPr>
          <p:cNvPr id="5" name="Picture 4"/>
          <p:cNvPicPr>
            <a:picLocks noChangeAspect="1"/>
          </p:cNvPicPr>
          <p:nvPr/>
        </p:nvPicPr>
        <p:blipFill>
          <a:blip r:embed="rId4"/>
          <a:stretch>
            <a:fillRect/>
          </a:stretch>
        </p:blipFill>
        <p:spPr>
          <a:xfrm>
            <a:off x="352422" y="1387750"/>
            <a:ext cx="8410578" cy="3091435"/>
          </a:xfrm>
          <a:prstGeom prst="rect">
            <a:avLst/>
          </a:prstGeom>
        </p:spPr>
      </p:pic>
      <p:pic>
        <p:nvPicPr>
          <p:cNvPr id="6" name="Picture 5"/>
          <p:cNvPicPr>
            <a:picLocks noChangeAspect="1"/>
          </p:cNvPicPr>
          <p:nvPr/>
        </p:nvPicPr>
        <p:blipFill>
          <a:blip r:embed="rId5"/>
          <a:stretch>
            <a:fillRect/>
          </a:stretch>
        </p:blipFill>
        <p:spPr>
          <a:xfrm>
            <a:off x="1080710" y="4479185"/>
            <a:ext cx="7218744" cy="2070100"/>
          </a:xfrm>
          <a:prstGeom prst="rect">
            <a:avLst/>
          </a:prstGeom>
          <a:ln w="38100" cap="sq">
            <a:solidFill>
              <a:srgbClr val="000000"/>
            </a:solidFill>
            <a:prstDash val="solid"/>
            <a:miter lim="800000"/>
          </a:ln>
          <a:effectLst/>
        </p:spPr>
      </p:pic>
    </p:spTree>
    <p:extLst>
      <p:ext uri="{BB962C8B-B14F-4D97-AF65-F5344CB8AC3E}">
        <p14:creationId xmlns:p14="http://schemas.microsoft.com/office/powerpoint/2010/main" val="159493085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98450" y="109044"/>
            <a:ext cx="34099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400" b="1" dirty="0">
                <a:latin typeface="Times New Roman" panose="02020603050405020304" pitchFamily="18" charset="0"/>
                <a:cs typeface="Times New Roman" panose="02020603050405020304" pitchFamily="18" charset="0"/>
              </a:rPr>
              <a:t>Estimating </a:t>
            </a:r>
            <a:r>
              <a:rPr lang="en-US" sz="2400" b="1" i="1" u="sng" dirty="0" smtClean="0">
                <a:solidFill>
                  <a:srgbClr val="FF0000"/>
                </a:solidFill>
                <a:latin typeface="Times New Roman" panose="02020603050405020304" pitchFamily="18" charset="0"/>
                <a:cs typeface="Times New Roman" panose="02020603050405020304" pitchFamily="18" charset="0"/>
              </a:rPr>
              <a:t>Outgoing</a:t>
            </a:r>
            <a:endParaRPr lang="en-US" sz="2400" b="1" i="1" u="sng" dirty="0">
              <a:solidFill>
                <a:srgbClr val="FF0000"/>
              </a:solidFill>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long-wave radiation</a:t>
            </a:r>
          </a:p>
        </p:txBody>
      </p:sp>
      <p:pic>
        <p:nvPicPr>
          <p:cNvPr id="2" name="Picture 1"/>
          <p:cNvPicPr>
            <a:picLocks noChangeAspect="1"/>
          </p:cNvPicPr>
          <p:nvPr/>
        </p:nvPicPr>
        <p:blipFill rotWithShape="1">
          <a:blip r:embed="rId2"/>
          <a:srcRect r="3611" b="40991"/>
          <a:stretch/>
        </p:blipFill>
        <p:spPr>
          <a:xfrm>
            <a:off x="520700" y="1452370"/>
            <a:ext cx="8051800" cy="2459229"/>
          </a:xfrm>
          <a:prstGeom prst="rect">
            <a:avLst/>
          </a:prstGeom>
        </p:spPr>
      </p:pic>
      <p:pic>
        <p:nvPicPr>
          <p:cNvPr id="7" name="Picture 6"/>
          <p:cNvPicPr>
            <a:picLocks noChangeAspect="1"/>
          </p:cNvPicPr>
          <p:nvPr/>
        </p:nvPicPr>
        <p:blipFill>
          <a:blip r:embed="rId3"/>
          <a:stretch>
            <a:fillRect/>
          </a:stretch>
        </p:blipFill>
        <p:spPr>
          <a:xfrm>
            <a:off x="520700" y="4187422"/>
            <a:ext cx="8051800" cy="943378"/>
          </a:xfrm>
          <a:prstGeom prst="rect">
            <a:avLst/>
          </a:prstGeom>
        </p:spPr>
      </p:pic>
    </p:spTree>
    <p:extLst>
      <p:ext uri="{BB962C8B-B14F-4D97-AF65-F5344CB8AC3E}">
        <p14:creationId xmlns:p14="http://schemas.microsoft.com/office/powerpoint/2010/main" val="135011002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a:spLocks noChangeArrowheads="1"/>
          </p:cNvSpPr>
          <p:nvPr/>
        </p:nvSpPr>
        <p:spPr>
          <a:xfrm>
            <a:off x="380999" y="469900"/>
            <a:ext cx="8483601" cy="4114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dirty="0" smtClean="0">
                <a:cs typeface="Arial" panose="020B0604020202020204" pitchFamily="34" charset="0"/>
              </a:rPr>
              <a:t>The SEBAL process utilizes two “anchor” pixels to fix boundary conditions for the energy balance.</a:t>
            </a:r>
          </a:p>
          <a:p>
            <a:pPr>
              <a:buClr>
                <a:schemeClr val="tx1"/>
              </a:buClr>
              <a:buFontTx/>
              <a:buChar char="•"/>
            </a:pPr>
            <a:endParaRPr lang="en-US" dirty="0" smtClean="0">
              <a:cs typeface="Arial" panose="020B0604020202020204" pitchFamily="34" charset="0"/>
            </a:endParaRPr>
          </a:p>
          <a:p>
            <a:pPr>
              <a:spcBef>
                <a:spcPct val="0"/>
              </a:spcBef>
              <a:buFontTx/>
              <a:buChar char="•"/>
            </a:pPr>
            <a:r>
              <a:rPr lang="en-US" b="1" dirty="0" smtClean="0"/>
              <a:t>“</a:t>
            </a:r>
            <a:r>
              <a:rPr lang="en-US" b="1" dirty="0" smtClean="0">
                <a:solidFill>
                  <a:srgbClr val="0000FF"/>
                </a:solidFill>
              </a:rPr>
              <a:t>Cold</a:t>
            </a:r>
            <a:r>
              <a:rPr lang="en-US" b="1" dirty="0" smtClean="0"/>
              <a:t>”</a:t>
            </a:r>
            <a:r>
              <a:rPr lang="en-US" b="1" dirty="0" smtClean="0">
                <a:solidFill>
                  <a:srgbClr val="0000FF"/>
                </a:solidFill>
              </a:rPr>
              <a:t> </a:t>
            </a:r>
            <a:r>
              <a:rPr lang="en-US" b="1" dirty="0" smtClean="0"/>
              <a:t>pixel</a:t>
            </a:r>
            <a:r>
              <a:rPr lang="en-US" b="1" dirty="0" smtClean="0">
                <a:latin typeface="Times New Roman" panose="02020603050405020304" pitchFamily="18" charset="0"/>
              </a:rPr>
              <a:t>:</a:t>
            </a:r>
            <a:r>
              <a:rPr lang="en-US" dirty="0" smtClean="0">
                <a:latin typeface="Times New Roman" panose="02020603050405020304" pitchFamily="18" charset="0"/>
              </a:rPr>
              <a:t> </a:t>
            </a:r>
            <a:r>
              <a:rPr lang="en-US" dirty="0" smtClean="0">
                <a:cs typeface="Arial" panose="020B0604020202020204" pitchFamily="34" charset="0"/>
              </a:rPr>
              <a:t>a wet, well-irrigated crop surface with full cover</a:t>
            </a:r>
            <a:r>
              <a:rPr lang="en-CA" dirty="0" smtClean="0">
                <a:latin typeface="Times New Roman" panose="02020603050405020304" pitchFamily="18" charset="0"/>
              </a:rPr>
              <a:t>    </a:t>
            </a:r>
            <a:r>
              <a:rPr lang="en-US" dirty="0" err="1" smtClean="0"/>
              <a:t>T</a:t>
            </a:r>
            <a:r>
              <a:rPr lang="en-US" baseline="-25000" dirty="0" err="1" smtClean="0"/>
              <a:t>s</a:t>
            </a:r>
            <a:r>
              <a:rPr lang="en-US" baseline="-25000" dirty="0" smtClean="0"/>
              <a:t> </a:t>
            </a:r>
            <a:r>
              <a:rPr lang="en-US" dirty="0" smtClean="0">
                <a:sym typeface="Symbol" panose="05050102010706020507" pitchFamily="18" charset="2"/>
              </a:rPr>
              <a:t> </a:t>
            </a:r>
            <a:r>
              <a:rPr lang="en-US" dirty="0" err="1" smtClean="0">
                <a:sym typeface="Symbol" panose="05050102010706020507" pitchFamily="18" charset="2"/>
              </a:rPr>
              <a:t>T</a:t>
            </a:r>
            <a:r>
              <a:rPr lang="en-US" baseline="-25000" dirty="0" err="1" smtClean="0">
                <a:sym typeface="Symbol" panose="05050102010706020507" pitchFamily="18" charset="2"/>
              </a:rPr>
              <a:t>air</a:t>
            </a:r>
            <a:endParaRPr lang="en-US" baseline="-25000" dirty="0" smtClean="0">
              <a:sym typeface="Symbol" panose="05050102010706020507" pitchFamily="18" charset="2"/>
            </a:endParaRPr>
          </a:p>
          <a:p>
            <a:pPr>
              <a:spcBef>
                <a:spcPct val="0"/>
              </a:spcBef>
              <a:buFontTx/>
              <a:buChar char="•"/>
            </a:pPr>
            <a:endParaRPr lang="en-CA" dirty="0" smtClean="0"/>
          </a:p>
          <a:p>
            <a:pPr>
              <a:spcBef>
                <a:spcPct val="0"/>
              </a:spcBef>
              <a:buFontTx/>
              <a:buChar char="•"/>
            </a:pPr>
            <a:r>
              <a:rPr lang="en-US" b="1" dirty="0" smtClean="0"/>
              <a:t>“</a:t>
            </a:r>
            <a:r>
              <a:rPr lang="en-US" b="1" dirty="0" smtClean="0">
                <a:solidFill>
                  <a:schemeClr val="tx2"/>
                </a:solidFill>
              </a:rPr>
              <a:t>Hot</a:t>
            </a:r>
            <a:r>
              <a:rPr lang="en-US" b="1" dirty="0" smtClean="0"/>
              <a:t>” pixel: </a:t>
            </a:r>
            <a:r>
              <a:rPr lang="en-US" dirty="0" smtClean="0">
                <a:cs typeface="Times New Roman" panose="02020603050405020304" pitchFamily="18" charset="0"/>
              </a:rPr>
              <a:t>a dry, bare agricultural field</a:t>
            </a:r>
            <a:r>
              <a:rPr lang="en-US" b="1" dirty="0" smtClean="0">
                <a:cs typeface="Times New Roman" panose="02020603050405020304" pitchFamily="18" charset="0"/>
              </a:rPr>
              <a:t>    </a:t>
            </a:r>
            <a:r>
              <a:rPr lang="en-US" dirty="0" smtClean="0">
                <a:cs typeface="Times New Roman" panose="02020603050405020304" pitchFamily="18" charset="0"/>
              </a:rPr>
              <a:t>ET </a:t>
            </a:r>
            <a:r>
              <a:rPr lang="en-US" dirty="0" smtClean="0">
                <a:cs typeface="Times New Roman" panose="02020603050405020304" pitchFamily="18" charset="0"/>
                <a:sym typeface="Symbol" panose="05050102010706020507" pitchFamily="18" charset="2"/>
              </a:rPr>
              <a:t> 0</a:t>
            </a:r>
            <a:r>
              <a:rPr lang="en-US" b="1" dirty="0" smtClean="0"/>
              <a:t> </a:t>
            </a:r>
            <a:endParaRPr lang="en-CA" b="1" dirty="0" smtClean="0"/>
          </a:p>
          <a:p>
            <a:endParaRPr lang="en-US" dirty="0">
              <a:solidFill>
                <a:srgbClr val="0000FF"/>
              </a:solidFill>
            </a:endParaRPr>
          </a:p>
        </p:txBody>
      </p:sp>
      <p:sp>
        <p:nvSpPr>
          <p:cNvPr id="3" name="Rectangle 3"/>
          <p:cNvSpPr txBox="1">
            <a:spLocks noChangeArrowheads="1"/>
          </p:cNvSpPr>
          <p:nvPr/>
        </p:nvSpPr>
        <p:spPr>
          <a:xfrm>
            <a:off x="1119120" y="0"/>
            <a:ext cx="6524759" cy="4699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smtClean="0"/>
              <a:t>Selection of “Anchor Pixels”</a:t>
            </a:r>
            <a:endParaRPr lang="en-US" sz="3600" b="1" dirty="0"/>
          </a:p>
        </p:txBody>
      </p:sp>
      <p:pic>
        <p:nvPicPr>
          <p:cNvPr id="4" name="Picture 3"/>
          <p:cNvPicPr>
            <a:picLocks noChangeAspect="1"/>
          </p:cNvPicPr>
          <p:nvPr/>
        </p:nvPicPr>
        <p:blipFill>
          <a:blip r:embed="rId2"/>
          <a:stretch>
            <a:fillRect/>
          </a:stretch>
        </p:blipFill>
        <p:spPr>
          <a:xfrm>
            <a:off x="223521" y="3988646"/>
            <a:ext cx="8744372" cy="2729866"/>
          </a:xfrm>
          <a:prstGeom prst="rect">
            <a:avLst/>
          </a:prstGeom>
        </p:spPr>
      </p:pic>
      <p:sp>
        <p:nvSpPr>
          <p:cNvPr id="5" name="Down Arrow 4"/>
          <p:cNvSpPr/>
          <p:nvPr/>
        </p:nvSpPr>
        <p:spPr>
          <a:xfrm>
            <a:off x="4737100" y="3365500"/>
            <a:ext cx="5969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988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ext Box 3"/>
          <p:cNvSpPr txBox="1">
            <a:spLocks noChangeArrowheads="1"/>
          </p:cNvSpPr>
          <p:nvPr/>
        </p:nvSpPr>
        <p:spPr bwMode="auto">
          <a:xfrm>
            <a:off x="237595" y="202691"/>
            <a:ext cx="7429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3200" dirty="0" smtClean="0"/>
              <a:t>Estimating Incoming long-wave radiation</a:t>
            </a:r>
            <a:endParaRPr lang="en-US" sz="3200" dirty="0"/>
          </a:p>
        </p:txBody>
      </p:sp>
      <p:pic>
        <p:nvPicPr>
          <p:cNvPr id="737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320" y="725911"/>
            <a:ext cx="4038600" cy="1287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37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293" y="2472531"/>
            <a:ext cx="5029200" cy="1268413"/>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4"/>
          <a:stretch>
            <a:fillRect/>
          </a:stretch>
        </p:blipFill>
        <p:spPr>
          <a:xfrm>
            <a:off x="1240778" y="3429000"/>
            <a:ext cx="6747521" cy="901700"/>
          </a:xfrm>
          <a:prstGeom prst="rect">
            <a:avLst/>
          </a:prstGeom>
        </p:spPr>
      </p:pic>
      <p:sp>
        <p:nvSpPr>
          <p:cNvPr id="6" name="Rectangle 5"/>
          <p:cNvSpPr/>
          <p:nvPr/>
        </p:nvSpPr>
        <p:spPr>
          <a:xfrm>
            <a:off x="825499" y="3429000"/>
            <a:ext cx="7162800" cy="990600"/>
          </a:xfrm>
          <a:prstGeom prst="rect">
            <a:avLst/>
          </a:prstGeom>
          <a:solidFill>
            <a:srgbClr val="00B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5"/>
          <a:stretch>
            <a:fillRect/>
          </a:stretch>
        </p:blipFill>
        <p:spPr>
          <a:xfrm>
            <a:off x="791139" y="1827500"/>
            <a:ext cx="5058481" cy="552527"/>
          </a:xfrm>
          <a:prstGeom prst="rect">
            <a:avLst/>
          </a:prstGeom>
        </p:spPr>
      </p:pic>
    </p:spTree>
    <p:extLst>
      <p:ext uri="{BB962C8B-B14F-4D97-AF65-F5344CB8AC3E}">
        <p14:creationId xmlns:p14="http://schemas.microsoft.com/office/powerpoint/2010/main" val="13380064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075" y="1"/>
            <a:ext cx="5749925" cy="4571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4" name="Text Box 6"/>
          <p:cNvSpPr txBox="1">
            <a:spLocks noChangeArrowheads="1"/>
          </p:cNvSpPr>
          <p:nvPr/>
        </p:nvSpPr>
        <p:spPr bwMode="auto">
          <a:xfrm>
            <a:off x="228600" y="228600"/>
            <a:ext cx="1581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b="1">
                <a:solidFill>
                  <a:srgbClr val="CC3300"/>
                </a:solidFill>
              </a:rPr>
              <a:t>Estimating</a:t>
            </a:r>
          </a:p>
          <a:p>
            <a:r>
              <a:rPr lang="en-US" b="1">
                <a:solidFill>
                  <a:srgbClr val="CC3300"/>
                </a:solidFill>
              </a:rPr>
              <a:t>Net radiation</a:t>
            </a:r>
          </a:p>
        </p:txBody>
      </p:sp>
      <p:pic>
        <p:nvPicPr>
          <p:cNvPr id="4" name="Picture 3"/>
          <p:cNvPicPr>
            <a:picLocks noChangeAspect="1"/>
          </p:cNvPicPr>
          <p:nvPr/>
        </p:nvPicPr>
        <p:blipFill>
          <a:blip r:embed="rId3"/>
          <a:stretch>
            <a:fillRect/>
          </a:stretch>
        </p:blipFill>
        <p:spPr>
          <a:xfrm>
            <a:off x="1405126" y="6210681"/>
            <a:ext cx="6481573" cy="507746"/>
          </a:xfrm>
          <a:prstGeom prst="rect">
            <a:avLst/>
          </a:prstGeom>
        </p:spPr>
      </p:pic>
      <p:sp>
        <p:nvSpPr>
          <p:cNvPr id="2" name="Rectangle 1"/>
          <p:cNvSpPr/>
          <p:nvPr/>
        </p:nvSpPr>
        <p:spPr>
          <a:xfrm>
            <a:off x="1405126" y="6223127"/>
            <a:ext cx="6464300" cy="495300"/>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622300" y="4813300"/>
            <a:ext cx="8140700" cy="1041399"/>
          </a:xfrm>
          <a:prstGeom prst="rect">
            <a:avLst/>
          </a:prstGeom>
        </p:spPr>
      </p:pic>
      <p:sp>
        <p:nvSpPr>
          <p:cNvPr id="7" name="Rectangle 6"/>
          <p:cNvSpPr/>
          <p:nvPr/>
        </p:nvSpPr>
        <p:spPr>
          <a:xfrm>
            <a:off x="622300" y="4813299"/>
            <a:ext cx="8140700" cy="1053845"/>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53047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2"/>
          <p:cNvSpPr txBox="1">
            <a:spLocks noChangeArrowheads="1"/>
          </p:cNvSpPr>
          <p:nvPr/>
        </p:nvSpPr>
        <p:spPr bwMode="auto">
          <a:xfrm>
            <a:off x="914400" y="457200"/>
            <a:ext cx="746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3200" b="1">
                <a:latin typeface="Times New Roman" panose="02020603050405020304" pitchFamily="18" charset="0"/>
              </a:rPr>
              <a:t>Quantifying Evapotranspiration</a:t>
            </a:r>
          </a:p>
        </p:txBody>
      </p:sp>
      <p:sp>
        <p:nvSpPr>
          <p:cNvPr id="88067" name="Rectangle 3"/>
          <p:cNvSpPr>
            <a:spLocks noChangeArrowheads="1"/>
          </p:cNvSpPr>
          <p:nvPr/>
        </p:nvSpPr>
        <p:spPr bwMode="auto">
          <a:xfrm>
            <a:off x="660042" y="1293254"/>
            <a:ext cx="5694829"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Coupling of energy balance and water balance equations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Water balance method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Energy balance method</a:t>
            </a:r>
          </a:p>
          <a:p>
            <a:pPr lvl="1"/>
            <a:r>
              <a:rPr lang="en-US" dirty="0">
                <a:latin typeface="Times New Roman" panose="02020603050405020304" pitchFamily="18" charset="0"/>
                <a:cs typeface="Times New Roman" panose="02020603050405020304" pitchFamily="18" charset="0"/>
              </a:rPr>
              <a:t>	(e.g., </a:t>
            </a:r>
            <a:r>
              <a:rPr lang="en-US" dirty="0" err="1">
                <a:latin typeface="Times New Roman" panose="02020603050405020304" pitchFamily="18" charset="0"/>
                <a:cs typeface="Times New Roman" panose="02020603050405020304" pitchFamily="18" charset="0"/>
              </a:rPr>
              <a:t>bowen</a:t>
            </a:r>
            <a:r>
              <a:rPr lang="en-US" dirty="0">
                <a:latin typeface="Times New Roman" panose="02020603050405020304" pitchFamily="18" charset="0"/>
                <a:cs typeface="Times New Roman" panose="02020603050405020304" pitchFamily="18" charset="0"/>
              </a:rPr>
              <a:t> ratio - energy balance)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Eddy covariance method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Scintillometry</a:t>
            </a:r>
            <a:r>
              <a:rPr lang="en-US" dirty="0">
                <a:latin typeface="Times New Roman" panose="02020603050405020304" pitchFamily="18" charset="0"/>
                <a:cs typeface="Times New Roman" panose="02020603050405020304" pitchFamily="18" charset="0"/>
              </a:rPr>
              <a:t> method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Aerodynamic method</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Combination approach (energy  balance + aerodynamic)</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	Penman-</a:t>
            </a:r>
            <a:r>
              <a:rPr lang="en-US" dirty="0" err="1" smtClean="0">
                <a:latin typeface="Times New Roman" panose="02020603050405020304" pitchFamily="18" charset="0"/>
                <a:cs typeface="Times New Roman" panose="02020603050405020304" pitchFamily="18" charset="0"/>
              </a:rPr>
              <a:t>Monteith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equation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108658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847953" y="565527"/>
            <a:ext cx="3358612" cy="430887"/>
          </a:xfrm>
          <a:prstGeom prst="rect">
            <a:avLst/>
          </a:prstGeom>
        </p:spPr>
        <p:txBody>
          <a:bodyPr wrap="none">
            <a:spAutoFit/>
          </a:bodyPr>
          <a:lstStyle/>
          <a:p>
            <a:r>
              <a:rPr lang="en-US" sz="2200" b="1" i="1" u="none" strike="noStrike" baseline="0" dirty="0" smtClean="0">
                <a:latin typeface="Times New Roman" panose="02020603050405020304" pitchFamily="18" charset="0"/>
                <a:cs typeface="Times New Roman" panose="02020603050405020304" pitchFamily="18" charset="0"/>
              </a:rPr>
              <a:t>Net Radiation for 24 </a:t>
            </a:r>
            <a:r>
              <a:rPr lang="en-US" sz="2200" b="1" i="1" dirty="0" smtClean="0">
                <a:latin typeface="Times New Roman" panose="02020603050405020304" pitchFamily="18" charset="0"/>
                <a:cs typeface="Times New Roman" panose="02020603050405020304" pitchFamily="18" charset="0"/>
              </a:rPr>
              <a:t>hours</a:t>
            </a:r>
            <a:endParaRPr lang="en-US" sz="2200" b="1" i="1" dirty="0">
              <a:latin typeface="Times New Roman" panose="02020603050405020304" pitchFamily="18" charset="0"/>
              <a:cs typeface="Times New Roman" panose="02020603050405020304" pitchFamily="18" charset="0"/>
            </a:endParaRPr>
          </a:p>
        </p:txBody>
      </p:sp>
      <p:pic>
        <p:nvPicPr>
          <p:cNvPr id="5" name="Picture 4"/>
          <p:cNvPicPr/>
          <p:nvPr/>
        </p:nvPicPr>
        <p:blipFill rotWithShape="1">
          <a:blip r:embed="rId2">
            <a:extLst>
              <a:ext uri="{28A0092B-C50C-407E-A947-70E740481C1C}">
                <a14:useLocalDpi xmlns:a14="http://schemas.microsoft.com/office/drawing/2010/main" val="0"/>
              </a:ext>
            </a:extLst>
          </a:blip>
          <a:srcRect b="36123"/>
          <a:stretch/>
        </p:blipFill>
        <p:spPr bwMode="auto">
          <a:xfrm>
            <a:off x="5249416" y="803746"/>
            <a:ext cx="3152775" cy="578007"/>
          </a:xfrm>
          <a:prstGeom prst="rect">
            <a:avLst/>
          </a:prstGeom>
          <a:noFill/>
          <a:ln>
            <a:noFill/>
          </a:ln>
        </p:spPr>
      </p:pic>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406691" y="1282219"/>
            <a:ext cx="4029075" cy="1466850"/>
          </a:xfrm>
          <a:prstGeom prst="rect">
            <a:avLst/>
          </a:prstGeom>
          <a:noFill/>
          <a:ln>
            <a:noFill/>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5754374" y="2081443"/>
            <a:ext cx="1704975" cy="428625"/>
          </a:xfrm>
          <a:prstGeom prst="rect">
            <a:avLst/>
          </a:prstGeom>
          <a:noFill/>
          <a:ln>
            <a:noFill/>
          </a:ln>
        </p:spPr>
      </p:pic>
      <p:pic>
        <p:nvPicPr>
          <p:cNvPr id="8" name="Picture 7"/>
          <p:cNvPicPr/>
          <p:nvPr/>
        </p:nvPicPr>
        <p:blipFill rotWithShape="1">
          <a:blip r:embed="rId5">
            <a:extLst>
              <a:ext uri="{28A0092B-C50C-407E-A947-70E740481C1C}">
                <a14:useLocalDpi xmlns:a14="http://schemas.microsoft.com/office/drawing/2010/main" val="0"/>
              </a:ext>
            </a:extLst>
          </a:blip>
          <a:srcRect l="13579" t="11934" r="13577" b="18633"/>
          <a:stretch/>
        </p:blipFill>
        <p:spPr bwMode="auto">
          <a:xfrm>
            <a:off x="5666703" y="3029913"/>
            <a:ext cx="1880316" cy="734096"/>
          </a:xfrm>
          <a:prstGeom prst="rect">
            <a:avLst/>
          </a:prstGeom>
          <a:noFill/>
          <a:ln>
            <a:noFill/>
          </a:ln>
        </p:spPr>
      </p:pic>
      <p:pic>
        <p:nvPicPr>
          <p:cNvPr id="9" name="Picture 8"/>
          <p:cNvPicPr/>
          <p:nvPr/>
        </p:nvPicPr>
        <p:blipFill rotWithShape="1">
          <a:blip r:embed="rId6">
            <a:extLst>
              <a:ext uri="{28A0092B-C50C-407E-A947-70E740481C1C}">
                <a14:useLocalDpi xmlns:a14="http://schemas.microsoft.com/office/drawing/2010/main" val="0"/>
              </a:ext>
            </a:extLst>
          </a:blip>
          <a:srcRect r="5812"/>
          <a:stretch/>
        </p:blipFill>
        <p:spPr bwMode="auto">
          <a:xfrm>
            <a:off x="3619701" y="4071446"/>
            <a:ext cx="5591175" cy="501650"/>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a:blip r:embed="rId7">
            <a:extLst>
              <a:ext uri="{28A0092B-C50C-407E-A947-70E740481C1C}">
                <a14:useLocalDpi xmlns:a14="http://schemas.microsoft.com/office/drawing/2010/main" val="0"/>
              </a:ext>
            </a:extLst>
          </a:blip>
          <a:srcRect/>
          <a:stretch>
            <a:fillRect/>
          </a:stretch>
        </p:blipFill>
        <p:spPr bwMode="auto">
          <a:xfrm>
            <a:off x="0" y="2841506"/>
            <a:ext cx="4829175" cy="247650"/>
          </a:xfrm>
          <a:prstGeom prst="rect">
            <a:avLst/>
          </a:prstGeom>
          <a:noFill/>
          <a:ln>
            <a:noFill/>
          </a:ln>
        </p:spPr>
      </p:pic>
      <p:pic>
        <p:nvPicPr>
          <p:cNvPr id="11" name="Picture 10"/>
          <p:cNvPicPr/>
          <p:nvPr/>
        </p:nvPicPr>
        <p:blipFill>
          <a:blip r:embed="rId8">
            <a:extLst>
              <a:ext uri="{28A0092B-C50C-407E-A947-70E740481C1C}">
                <a14:useLocalDpi xmlns:a14="http://schemas.microsoft.com/office/drawing/2010/main" val="0"/>
              </a:ext>
            </a:extLst>
          </a:blip>
          <a:srcRect/>
          <a:stretch>
            <a:fillRect/>
          </a:stretch>
        </p:blipFill>
        <p:spPr bwMode="auto">
          <a:xfrm>
            <a:off x="4954273" y="5920318"/>
            <a:ext cx="3305175" cy="723900"/>
          </a:xfrm>
          <a:prstGeom prst="rect">
            <a:avLst/>
          </a:prstGeom>
          <a:noFill/>
          <a:ln>
            <a:noFill/>
          </a:ln>
        </p:spPr>
      </p:pic>
      <p:pic>
        <p:nvPicPr>
          <p:cNvPr id="12" name="Picture 11"/>
          <p:cNvPicPr/>
          <p:nvPr/>
        </p:nvPicPr>
        <p:blipFill>
          <a:blip r:embed="rId9">
            <a:extLst>
              <a:ext uri="{28A0092B-C50C-407E-A947-70E740481C1C}">
                <a14:useLocalDpi xmlns:a14="http://schemas.microsoft.com/office/drawing/2010/main" val="0"/>
              </a:ext>
            </a:extLst>
          </a:blip>
          <a:srcRect/>
          <a:stretch>
            <a:fillRect/>
          </a:stretch>
        </p:blipFill>
        <p:spPr bwMode="auto">
          <a:xfrm>
            <a:off x="4529452" y="5075871"/>
            <a:ext cx="3762375" cy="571500"/>
          </a:xfrm>
          <a:prstGeom prst="rect">
            <a:avLst/>
          </a:prstGeom>
          <a:noFill/>
          <a:ln>
            <a:noFill/>
          </a:ln>
        </p:spPr>
      </p:pic>
      <p:pic>
        <p:nvPicPr>
          <p:cNvPr id="13" name="Picture 12"/>
          <p:cNvPicPr/>
          <p:nvPr/>
        </p:nvPicPr>
        <p:blipFill>
          <a:blip r:embed="rId10">
            <a:extLst>
              <a:ext uri="{28A0092B-C50C-407E-A947-70E740481C1C}">
                <a14:useLocalDpi xmlns:a14="http://schemas.microsoft.com/office/drawing/2010/main" val="0"/>
              </a:ext>
            </a:extLst>
          </a:blip>
          <a:srcRect/>
          <a:stretch>
            <a:fillRect/>
          </a:stretch>
        </p:blipFill>
        <p:spPr bwMode="auto">
          <a:xfrm>
            <a:off x="406691" y="3251844"/>
            <a:ext cx="4410075" cy="933450"/>
          </a:xfrm>
          <a:prstGeom prst="rect">
            <a:avLst/>
          </a:prstGeom>
          <a:noFill/>
          <a:ln>
            <a:noFill/>
          </a:ln>
        </p:spPr>
      </p:pic>
      <p:cxnSp>
        <p:nvCxnSpPr>
          <p:cNvPr id="18" name="Straight Arrow Connector 17"/>
          <p:cNvCxnSpPr/>
          <p:nvPr/>
        </p:nvCxnSpPr>
        <p:spPr>
          <a:xfrm flipV="1">
            <a:off x="6630472" y="1381753"/>
            <a:ext cx="0" cy="526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606860" y="3579903"/>
            <a:ext cx="0" cy="526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606860" y="4573096"/>
            <a:ext cx="0" cy="526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6417079" y="5590712"/>
            <a:ext cx="0" cy="526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630472" y="2503160"/>
            <a:ext cx="0" cy="5267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p:nvPr/>
        </p:nvPicPr>
        <p:blipFill rotWithShape="1">
          <a:blip r:embed="rId11">
            <a:extLst>
              <a:ext uri="{28A0092B-C50C-407E-A947-70E740481C1C}">
                <a14:useLocalDpi xmlns:a14="http://schemas.microsoft.com/office/drawing/2010/main" val="0"/>
              </a:ext>
            </a:extLst>
          </a:blip>
          <a:srcRect r="27254"/>
          <a:stretch/>
        </p:blipFill>
        <p:spPr bwMode="auto">
          <a:xfrm>
            <a:off x="69826" y="4636854"/>
            <a:ext cx="4365940" cy="1449534"/>
          </a:xfrm>
          <a:prstGeom prst="rect">
            <a:avLst/>
          </a:prstGeom>
          <a:noFill/>
          <a:ln>
            <a:noFill/>
          </a:ln>
        </p:spPr>
      </p:pic>
    </p:spTree>
    <p:extLst>
      <p:ext uri="{BB962C8B-B14F-4D97-AF65-F5344CB8AC3E}">
        <p14:creationId xmlns:p14="http://schemas.microsoft.com/office/powerpoint/2010/main" val="3409141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p:nvPr/>
        </p:nvPicPr>
        <p:blipFill rotWithShape="1">
          <a:blip r:embed="rId2">
            <a:extLst>
              <a:ext uri="{28A0092B-C50C-407E-A947-70E740481C1C}">
                <a14:useLocalDpi xmlns:a14="http://schemas.microsoft.com/office/drawing/2010/main" val="0"/>
              </a:ext>
            </a:extLst>
          </a:blip>
          <a:srcRect l="37079" r="11985" b="66713"/>
          <a:stretch/>
        </p:blipFill>
        <p:spPr bwMode="auto">
          <a:xfrm>
            <a:off x="4507606" y="729376"/>
            <a:ext cx="4146998" cy="1704824"/>
          </a:xfrm>
          <a:prstGeom prst="rect">
            <a:avLst/>
          </a:prstGeom>
          <a:noFill/>
          <a:ln>
            <a:noFill/>
          </a:ln>
        </p:spPr>
      </p:pic>
      <p:sp>
        <p:nvSpPr>
          <p:cNvPr id="5" name="TextBox 4"/>
          <p:cNvSpPr txBox="1"/>
          <p:nvPr/>
        </p:nvSpPr>
        <p:spPr>
          <a:xfrm>
            <a:off x="1043189" y="643944"/>
            <a:ext cx="3464417" cy="523220"/>
          </a:xfrm>
          <a:prstGeom prst="rect">
            <a:avLst/>
          </a:prstGeom>
          <a:noFill/>
        </p:spPr>
        <p:txBody>
          <a:bodyPr wrap="square" rtlCol="0">
            <a:spAutoFit/>
          </a:bodyPr>
          <a:lstStyle/>
          <a:p>
            <a:r>
              <a:rPr lang="en-US" sz="2800" dirty="0" smtClean="0">
                <a:latin typeface="Times New Roman" panose="02020603050405020304" pitchFamily="18" charset="0"/>
                <a:cs typeface="Times New Roman" panose="02020603050405020304" pitchFamily="18" charset="0"/>
              </a:rPr>
              <a:t>24hour Potential ET</a:t>
            </a:r>
            <a:endParaRPr lang="en-US" sz="2800" dirty="0">
              <a:latin typeface="Times New Roman" panose="02020603050405020304" pitchFamily="18" charset="0"/>
              <a:cs typeface="Times New Roman" panose="02020603050405020304" pitchFamily="18" charset="0"/>
            </a:endParaRPr>
          </a:p>
        </p:txBody>
      </p:sp>
      <p:pic>
        <p:nvPicPr>
          <p:cNvPr id="8" name="Picture 7"/>
          <p:cNvPicPr/>
          <p:nvPr/>
        </p:nvPicPr>
        <p:blipFill rotWithShape="1">
          <a:blip r:embed="rId2">
            <a:extLst>
              <a:ext uri="{28A0092B-C50C-407E-A947-70E740481C1C}">
                <a14:useLocalDpi xmlns:a14="http://schemas.microsoft.com/office/drawing/2010/main" val="0"/>
              </a:ext>
            </a:extLst>
          </a:blip>
          <a:srcRect l="3963" t="46609" r="23939" b="2946"/>
          <a:stretch/>
        </p:blipFill>
        <p:spPr bwMode="auto">
          <a:xfrm>
            <a:off x="146498" y="3373672"/>
            <a:ext cx="4958366" cy="1763887"/>
          </a:xfrm>
          <a:prstGeom prst="rect">
            <a:avLst/>
          </a:prstGeom>
          <a:noFill/>
          <a:ln>
            <a:noFill/>
          </a:ln>
        </p:spPr>
      </p:pic>
      <p:pic>
        <p:nvPicPr>
          <p:cNvPr id="9" name="Picture 8"/>
          <p:cNvPicPr/>
          <p:nvPr/>
        </p:nvPicPr>
        <p:blipFill rotWithShape="1">
          <a:blip r:embed="rId3">
            <a:extLst>
              <a:ext uri="{28A0092B-C50C-407E-A947-70E740481C1C}">
                <a14:useLocalDpi xmlns:a14="http://schemas.microsoft.com/office/drawing/2010/main" val="0"/>
              </a:ext>
            </a:extLst>
          </a:blip>
          <a:srcRect l="33315" t="-1" r="11431" b="61042"/>
          <a:stretch/>
        </p:blipFill>
        <p:spPr bwMode="auto">
          <a:xfrm>
            <a:off x="4507606" y="2343982"/>
            <a:ext cx="3721994" cy="1119908"/>
          </a:xfrm>
          <a:prstGeom prst="rect">
            <a:avLst/>
          </a:prstGeom>
          <a:noFill/>
          <a:ln>
            <a:noFill/>
          </a:ln>
        </p:spPr>
      </p:pic>
      <p:pic>
        <p:nvPicPr>
          <p:cNvPr id="10" name="Picture 9"/>
          <p:cNvPicPr/>
          <p:nvPr/>
        </p:nvPicPr>
        <p:blipFill rotWithShape="1">
          <a:blip r:embed="rId3">
            <a:extLst>
              <a:ext uri="{28A0092B-C50C-407E-A947-70E740481C1C}">
                <a14:useLocalDpi xmlns:a14="http://schemas.microsoft.com/office/drawing/2010/main" val="0"/>
              </a:ext>
            </a:extLst>
          </a:blip>
          <a:srcRect t="66461" r="50217"/>
          <a:stretch/>
        </p:blipFill>
        <p:spPr bwMode="auto">
          <a:xfrm>
            <a:off x="72445" y="5047407"/>
            <a:ext cx="3293772" cy="713228"/>
          </a:xfrm>
          <a:prstGeom prst="rect">
            <a:avLst/>
          </a:prstGeom>
          <a:noFill/>
          <a:ln>
            <a:noFill/>
          </a:ln>
        </p:spPr>
      </p:pic>
    </p:spTree>
    <p:extLst>
      <p:ext uri="{BB962C8B-B14F-4D97-AF65-F5344CB8AC3E}">
        <p14:creationId xmlns:p14="http://schemas.microsoft.com/office/powerpoint/2010/main" val="24902714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3"/>
          <p:cNvSpPr txBox="1">
            <a:spLocks noChangeArrowheads="1"/>
          </p:cNvSpPr>
          <p:nvPr/>
        </p:nvSpPr>
        <p:spPr bwMode="auto">
          <a:xfrm>
            <a:off x="380999" y="304800"/>
            <a:ext cx="516979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800" b="1" dirty="0" smtClean="0">
                <a:latin typeface="Times New Roman" panose="02020603050405020304" pitchFamily="18" charset="0"/>
                <a:cs typeface="Times New Roman" panose="02020603050405020304" pitchFamily="18" charset="0"/>
              </a:rPr>
              <a:t>Estimating ground </a:t>
            </a:r>
            <a:r>
              <a:rPr lang="en-US" sz="2800" b="1" dirty="0">
                <a:latin typeface="Times New Roman" panose="02020603050405020304" pitchFamily="18" charset="0"/>
                <a:cs typeface="Times New Roman" panose="02020603050405020304" pitchFamily="18" charset="0"/>
              </a:rPr>
              <a:t>heat </a:t>
            </a:r>
            <a:r>
              <a:rPr lang="en-US" sz="2800" b="1" dirty="0" smtClean="0">
                <a:latin typeface="Times New Roman" panose="02020603050405020304" pitchFamily="18" charset="0"/>
                <a:cs typeface="Times New Roman" panose="02020603050405020304" pitchFamily="18" charset="0"/>
              </a:rPr>
              <a:t>flux or</a:t>
            </a:r>
            <a:endParaRPr lang="en-US" sz="2800" b="1" dirty="0">
              <a:latin typeface="Times New Roman" panose="02020603050405020304" pitchFamily="18" charset="0"/>
              <a:cs typeface="Times New Roman" panose="02020603050405020304" pitchFamily="18" charset="0"/>
            </a:endParaRPr>
          </a:p>
        </p:txBody>
      </p:sp>
      <p:pic>
        <p:nvPicPr>
          <p:cNvPr id="75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327" y="2117725"/>
            <a:ext cx="6477000" cy="695325"/>
          </a:xfrm>
          <a:prstGeom prst="rect">
            <a:avLst/>
          </a:prstGeom>
          <a:noFill/>
          <a:ln w="9525">
            <a:solidFill>
              <a:schemeClr val="accent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00" y="3050380"/>
            <a:ext cx="8153400"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7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3887787"/>
            <a:ext cx="5334000"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5"/>
          <a:stretch>
            <a:fillRect/>
          </a:stretch>
        </p:blipFill>
        <p:spPr>
          <a:xfrm>
            <a:off x="5265757" y="304800"/>
            <a:ext cx="2544743" cy="522692"/>
          </a:xfrm>
          <a:prstGeom prst="rect">
            <a:avLst/>
          </a:prstGeom>
        </p:spPr>
      </p:pic>
      <p:pic>
        <p:nvPicPr>
          <p:cNvPr id="4" name="Picture 3"/>
          <p:cNvPicPr>
            <a:picLocks noChangeAspect="1"/>
          </p:cNvPicPr>
          <p:nvPr/>
        </p:nvPicPr>
        <p:blipFill rotWithShape="1">
          <a:blip r:embed="rId6"/>
          <a:srcRect r="2973" b="11728"/>
          <a:stretch/>
        </p:blipFill>
        <p:spPr>
          <a:xfrm>
            <a:off x="533400" y="1097770"/>
            <a:ext cx="7874000" cy="662377"/>
          </a:xfrm>
          <a:prstGeom prst="rect">
            <a:avLst/>
          </a:prstGeom>
        </p:spPr>
      </p:pic>
    </p:spTree>
    <p:extLst>
      <p:ext uri="{BB962C8B-B14F-4D97-AF65-F5344CB8AC3E}">
        <p14:creationId xmlns:p14="http://schemas.microsoft.com/office/powerpoint/2010/main" val="31968069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381000" y="457200"/>
            <a:ext cx="23249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sensible </a:t>
            </a:r>
            <a:r>
              <a:rPr lang="en-US" sz="2400" b="1" dirty="0" smtClean="0">
                <a:solidFill>
                  <a:srgbClr val="CC3300"/>
                </a:solidFill>
              </a:rPr>
              <a:t>heat (H)</a:t>
            </a:r>
            <a:endParaRPr lang="en-US" sz="2400" b="1" dirty="0">
              <a:solidFill>
                <a:srgbClr val="CC3300"/>
              </a:solidFill>
            </a:endParaRPr>
          </a:p>
        </p:txBody>
      </p:sp>
      <p:pic>
        <p:nvPicPr>
          <p:cNvPr id="768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2662238" cy="207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4208" y="5195597"/>
            <a:ext cx="1600200"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581400"/>
            <a:ext cx="2819400" cy="169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0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397500"/>
            <a:ext cx="2286000" cy="1460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809" name="Line 9"/>
          <p:cNvSpPr>
            <a:spLocks noChangeShapeType="1"/>
          </p:cNvSpPr>
          <p:nvPr/>
        </p:nvSpPr>
        <p:spPr bwMode="auto">
          <a:xfrm>
            <a:off x="1143000" y="32766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6810" name="Line 10"/>
          <p:cNvSpPr>
            <a:spLocks noChangeShapeType="1"/>
          </p:cNvSpPr>
          <p:nvPr/>
        </p:nvSpPr>
        <p:spPr bwMode="auto">
          <a:xfrm>
            <a:off x="1219200" y="5029200"/>
            <a:ext cx="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76811"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1300" y="4740218"/>
            <a:ext cx="2133600" cy="582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81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8515" y="4157464"/>
            <a:ext cx="3124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547317" y="5135165"/>
            <a:ext cx="4596684" cy="1477328"/>
          </a:xfrm>
          <a:prstGeom prst="rect">
            <a:avLst/>
          </a:prstGeom>
        </p:spPr>
        <p:txBody>
          <a:bodyPr wrap="square">
            <a:spAutoFit/>
          </a:bodyPr>
          <a:lstStyle/>
          <a:p>
            <a:r>
              <a:rPr lang="en-US" dirty="0" smtClean="0"/>
              <a:t>Where: </a:t>
            </a:r>
          </a:p>
          <a:p>
            <a:r>
              <a:rPr lang="en-US" dirty="0" smtClean="0"/>
              <a:t>k is von Karman’s constant, </a:t>
            </a:r>
          </a:p>
          <a:p>
            <a:r>
              <a:rPr lang="en-US" dirty="0" err="1" smtClean="0"/>
              <a:t>ux</a:t>
            </a:r>
            <a:r>
              <a:rPr lang="en-US" dirty="0" smtClean="0"/>
              <a:t> is the wind speed (m/s) at height </a:t>
            </a:r>
            <a:r>
              <a:rPr lang="en-US" dirty="0" err="1" smtClean="0"/>
              <a:t>zx</a:t>
            </a:r>
            <a:r>
              <a:rPr lang="en-US" dirty="0" smtClean="0"/>
              <a:t>, </a:t>
            </a:r>
          </a:p>
          <a:p>
            <a:r>
              <a:rPr lang="en-US" dirty="0" err="1" smtClean="0"/>
              <a:t>z</a:t>
            </a:r>
            <a:r>
              <a:rPr lang="en-US" baseline="-25000" dirty="0" err="1" smtClean="0"/>
              <a:t>om</a:t>
            </a:r>
            <a:r>
              <a:rPr lang="en-US" dirty="0" smtClean="0"/>
              <a:t> is the momentum roughness length (m)</a:t>
            </a:r>
          </a:p>
          <a:p>
            <a:r>
              <a:rPr lang="en-US" dirty="0" smtClean="0"/>
              <a:t>r</a:t>
            </a:r>
            <a:r>
              <a:rPr lang="en-US" baseline="-25000" dirty="0" smtClean="0"/>
              <a:t>ah</a:t>
            </a:r>
            <a:r>
              <a:rPr lang="en-US" dirty="0" smtClean="0"/>
              <a:t> aerodynamic resistance to heat transport</a:t>
            </a:r>
          </a:p>
        </p:txBody>
      </p:sp>
      <p:pic>
        <p:nvPicPr>
          <p:cNvPr id="14" name="Picture 13"/>
          <p:cNvPicPr/>
          <p:nvPr/>
        </p:nvPicPr>
        <p:blipFill>
          <a:blip r:embed="rId8">
            <a:extLst>
              <a:ext uri="{28A0092B-C50C-407E-A947-70E740481C1C}">
                <a14:useLocalDpi xmlns:a14="http://schemas.microsoft.com/office/drawing/2010/main" val="0"/>
              </a:ext>
            </a:extLst>
          </a:blip>
          <a:srcRect/>
          <a:stretch>
            <a:fillRect/>
          </a:stretch>
        </p:blipFill>
        <p:spPr bwMode="auto">
          <a:xfrm>
            <a:off x="3389758" y="232965"/>
            <a:ext cx="5460644" cy="1586548"/>
          </a:xfrm>
          <a:prstGeom prst="rect">
            <a:avLst/>
          </a:prstGeom>
          <a:noFill/>
          <a:ln>
            <a:noFill/>
          </a:ln>
        </p:spPr>
      </p:pic>
      <p:pic>
        <p:nvPicPr>
          <p:cNvPr id="15" name="Picture 14"/>
          <p:cNvPicPr/>
          <p:nvPr/>
        </p:nvPicPr>
        <p:blipFill>
          <a:blip r:embed="rId9"/>
          <a:stretch>
            <a:fillRect/>
          </a:stretch>
        </p:blipFill>
        <p:spPr>
          <a:xfrm>
            <a:off x="6496782" y="1439157"/>
            <a:ext cx="2078258" cy="1698536"/>
          </a:xfrm>
          <a:prstGeom prst="rect">
            <a:avLst/>
          </a:prstGeom>
        </p:spPr>
      </p:pic>
      <p:pic>
        <p:nvPicPr>
          <p:cNvPr id="16" name="Picture 15"/>
          <p:cNvPicPr/>
          <p:nvPr/>
        </p:nvPicPr>
        <p:blipFill>
          <a:blip r:embed="rId10">
            <a:extLst>
              <a:ext uri="{28A0092B-C50C-407E-A947-70E740481C1C}">
                <a14:useLocalDpi xmlns:a14="http://schemas.microsoft.com/office/drawing/2010/main" val="0"/>
              </a:ext>
            </a:extLst>
          </a:blip>
          <a:srcRect/>
          <a:stretch>
            <a:fillRect/>
          </a:stretch>
        </p:blipFill>
        <p:spPr bwMode="auto">
          <a:xfrm>
            <a:off x="3195638" y="2223293"/>
            <a:ext cx="3381375" cy="914400"/>
          </a:xfrm>
          <a:prstGeom prst="rect">
            <a:avLst/>
          </a:prstGeom>
          <a:noFill/>
          <a:ln>
            <a:noFill/>
          </a:ln>
        </p:spPr>
      </p:pic>
      <p:pic>
        <p:nvPicPr>
          <p:cNvPr id="17" name="Picture 16"/>
          <p:cNvPicPr/>
          <p:nvPr/>
        </p:nvPicPr>
        <p:blipFill>
          <a:blip r:embed="rId11">
            <a:extLst>
              <a:ext uri="{28A0092B-C50C-407E-A947-70E740481C1C}">
                <a14:useLocalDpi xmlns:a14="http://schemas.microsoft.com/office/drawing/2010/main" val="0"/>
              </a:ext>
            </a:extLst>
          </a:blip>
          <a:srcRect/>
          <a:stretch>
            <a:fillRect/>
          </a:stretch>
        </p:blipFill>
        <p:spPr bwMode="auto">
          <a:xfrm>
            <a:off x="2733943" y="3098999"/>
            <a:ext cx="5248275" cy="895350"/>
          </a:xfrm>
          <a:prstGeom prst="rect">
            <a:avLst/>
          </a:prstGeom>
          <a:noFill/>
          <a:ln>
            <a:noFill/>
          </a:ln>
        </p:spPr>
      </p:pic>
      <p:pic>
        <p:nvPicPr>
          <p:cNvPr id="3" name="Picture 2"/>
          <p:cNvPicPr>
            <a:picLocks noChangeAspect="1"/>
          </p:cNvPicPr>
          <p:nvPr/>
        </p:nvPicPr>
        <p:blipFill>
          <a:blip r:embed="rId12"/>
          <a:stretch>
            <a:fillRect/>
          </a:stretch>
        </p:blipFill>
        <p:spPr>
          <a:xfrm>
            <a:off x="2373295" y="1490498"/>
            <a:ext cx="3286584" cy="504895"/>
          </a:xfrm>
          <a:prstGeom prst="rect">
            <a:avLst/>
          </a:prstGeom>
        </p:spPr>
      </p:pic>
    </p:spTree>
    <p:extLst>
      <p:ext uri="{BB962C8B-B14F-4D97-AF65-F5344CB8AC3E}">
        <p14:creationId xmlns:p14="http://schemas.microsoft.com/office/powerpoint/2010/main" val="19088147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3" name="Picture 2"/>
          <p:cNvPicPr>
            <a:picLocks noChangeAspect="1"/>
          </p:cNvPicPr>
          <p:nvPr/>
        </p:nvPicPr>
        <p:blipFill>
          <a:blip r:embed="rId2"/>
          <a:stretch>
            <a:fillRect/>
          </a:stretch>
        </p:blipFill>
        <p:spPr>
          <a:xfrm>
            <a:off x="482600" y="830996"/>
            <a:ext cx="7797800" cy="1023203"/>
          </a:xfrm>
          <a:prstGeom prst="rect">
            <a:avLst/>
          </a:prstGeom>
        </p:spPr>
      </p:pic>
      <p:pic>
        <p:nvPicPr>
          <p:cNvPr id="4" name="Picture 3"/>
          <p:cNvPicPr>
            <a:picLocks noChangeAspect="1"/>
          </p:cNvPicPr>
          <p:nvPr/>
        </p:nvPicPr>
        <p:blipFill>
          <a:blip r:embed="rId3"/>
          <a:stretch>
            <a:fillRect/>
          </a:stretch>
        </p:blipFill>
        <p:spPr>
          <a:xfrm>
            <a:off x="482600" y="2013712"/>
            <a:ext cx="7645400" cy="958088"/>
          </a:xfrm>
          <a:prstGeom prst="rect">
            <a:avLst/>
          </a:prstGeom>
        </p:spPr>
      </p:pic>
      <p:pic>
        <p:nvPicPr>
          <p:cNvPr id="5" name="Picture 4"/>
          <p:cNvPicPr>
            <a:picLocks noChangeAspect="1"/>
          </p:cNvPicPr>
          <p:nvPr/>
        </p:nvPicPr>
        <p:blipFill>
          <a:blip r:embed="rId4"/>
          <a:stretch>
            <a:fillRect/>
          </a:stretch>
        </p:blipFill>
        <p:spPr>
          <a:xfrm>
            <a:off x="482600" y="3264662"/>
            <a:ext cx="7797800" cy="1091438"/>
          </a:xfrm>
          <a:prstGeom prst="rect">
            <a:avLst/>
          </a:prstGeom>
        </p:spPr>
      </p:pic>
      <p:pic>
        <p:nvPicPr>
          <p:cNvPr id="6" name="Picture 5"/>
          <p:cNvPicPr>
            <a:picLocks noChangeAspect="1"/>
          </p:cNvPicPr>
          <p:nvPr/>
        </p:nvPicPr>
        <p:blipFill>
          <a:blip r:embed="rId5"/>
          <a:stretch>
            <a:fillRect/>
          </a:stretch>
        </p:blipFill>
        <p:spPr>
          <a:xfrm>
            <a:off x="0" y="4480034"/>
            <a:ext cx="2484628" cy="1370838"/>
          </a:xfrm>
          <a:prstGeom prst="rect">
            <a:avLst/>
          </a:prstGeom>
        </p:spPr>
      </p:pic>
      <p:sp>
        <p:nvSpPr>
          <p:cNvPr id="7" name="Rectangle 6"/>
          <p:cNvSpPr/>
          <p:nvPr/>
        </p:nvSpPr>
        <p:spPr>
          <a:xfrm>
            <a:off x="482600" y="2013712"/>
            <a:ext cx="7645400" cy="958088"/>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82600" y="3264662"/>
            <a:ext cx="7797800" cy="342138"/>
          </a:xfrm>
          <a:prstGeom prst="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82600" y="3557524"/>
            <a:ext cx="1130300" cy="342138"/>
          </a:xfrm>
          <a:prstGeom prst="rect">
            <a:avLst/>
          </a:prstGeom>
          <a:solidFill>
            <a:srgbClr val="00B0F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150100" y="3557524"/>
            <a:ext cx="1130300" cy="342138"/>
          </a:xfrm>
          <a:prstGeom prst="rect">
            <a:avLst/>
          </a:prstGeom>
          <a:solidFill>
            <a:schemeClr val="accent2">
              <a:lumMod val="75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133560" y="3810381"/>
            <a:ext cx="1721140" cy="342138"/>
          </a:xfrm>
          <a:prstGeom prst="rect">
            <a:avLst/>
          </a:prstGeom>
          <a:solidFill>
            <a:srgbClr val="00B05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Image resul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5650" y="4480034"/>
            <a:ext cx="3238500" cy="23779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247900" y="4927982"/>
            <a:ext cx="3759200" cy="1077218"/>
          </a:xfrm>
          <a:prstGeom prst="rect">
            <a:avLst/>
          </a:prstGeom>
        </p:spPr>
        <p:txBody>
          <a:bodyPr wrap="square">
            <a:spAutoFit/>
          </a:bodyPr>
          <a:lstStyle/>
          <a:p>
            <a:r>
              <a:rPr lang="en-US" sz="1600" dirty="0">
                <a:solidFill>
                  <a:srgbClr val="222222"/>
                </a:solidFill>
                <a:latin typeface="arial" panose="020B0604020202020204" pitchFamily="34" charset="0"/>
              </a:rPr>
              <a:t>The transfer of heat and water vapour from the evaporating surface into the air above the canopy is determined by the </a:t>
            </a:r>
            <a:r>
              <a:rPr lang="en-US" sz="1600" b="1" dirty="0">
                <a:solidFill>
                  <a:srgbClr val="222222"/>
                </a:solidFill>
                <a:latin typeface="arial" panose="020B0604020202020204" pitchFamily="34" charset="0"/>
              </a:rPr>
              <a:t>aerodynamic resistance</a:t>
            </a:r>
            <a:r>
              <a:rPr lang="en-US" sz="1600" dirty="0">
                <a:solidFill>
                  <a:srgbClr val="222222"/>
                </a:solidFill>
                <a:latin typeface="arial" panose="020B0604020202020204" pitchFamily="34" charset="0"/>
              </a:rPr>
              <a:t>.</a:t>
            </a:r>
            <a:endParaRPr lang="en-US" sz="1600" dirty="0"/>
          </a:p>
        </p:txBody>
      </p:sp>
    </p:spTree>
    <p:extLst>
      <p:ext uri="{BB962C8B-B14F-4D97-AF65-F5344CB8AC3E}">
        <p14:creationId xmlns:p14="http://schemas.microsoft.com/office/powerpoint/2010/main" val="3556632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6" name="Picture 5"/>
          <p:cNvPicPr>
            <a:picLocks noChangeAspect="1"/>
          </p:cNvPicPr>
          <p:nvPr/>
        </p:nvPicPr>
        <p:blipFill>
          <a:blip r:embed="rId2"/>
          <a:stretch>
            <a:fillRect/>
          </a:stretch>
        </p:blipFill>
        <p:spPr>
          <a:xfrm>
            <a:off x="2611386" y="1289049"/>
            <a:ext cx="2179828" cy="1396238"/>
          </a:xfrm>
          <a:prstGeom prst="rect">
            <a:avLst/>
          </a:prstGeom>
        </p:spPr>
      </p:pic>
      <p:pic>
        <p:nvPicPr>
          <p:cNvPr id="2" name="Picture 1"/>
          <p:cNvPicPr>
            <a:picLocks noChangeAspect="1"/>
          </p:cNvPicPr>
          <p:nvPr/>
        </p:nvPicPr>
        <p:blipFill>
          <a:blip r:embed="rId3"/>
          <a:stretch>
            <a:fillRect/>
          </a:stretch>
        </p:blipFill>
        <p:spPr>
          <a:xfrm>
            <a:off x="438429" y="916767"/>
            <a:ext cx="8705571" cy="286512"/>
          </a:xfrm>
          <a:prstGeom prst="rect">
            <a:avLst/>
          </a:prstGeom>
        </p:spPr>
      </p:pic>
      <p:pic>
        <p:nvPicPr>
          <p:cNvPr id="7" name="Picture 6"/>
          <p:cNvPicPr>
            <a:picLocks noChangeAspect="1"/>
          </p:cNvPicPr>
          <p:nvPr/>
        </p:nvPicPr>
        <p:blipFill>
          <a:blip r:embed="rId4"/>
          <a:stretch>
            <a:fillRect/>
          </a:stretch>
        </p:blipFill>
        <p:spPr>
          <a:xfrm>
            <a:off x="438429" y="3053888"/>
            <a:ext cx="8388071" cy="1149812"/>
          </a:xfrm>
          <a:prstGeom prst="rect">
            <a:avLst/>
          </a:prstGeom>
        </p:spPr>
      </p:pic>
      <p:pic>
        <p:nvPicPr>
          <p:cNvPr id="8" name="Picture 7"/>
          <p:cNvPicPr>
            <a:picLocks noChangeAspect="1"/>
          </p:cNvPicPr>
          <p:nvPr/>
        </p:nvPicPr>
        <p:blipFill>
          <a:blip r:embed="rId5"/>
          <a:stretch>
            <a:fillRect/>
          </a:stretch>
        </p:blipFill>
        <p:spPr>
          <a:xfrm>
            <a:off x="3171000" y="4331000"/>
            <a:ext cx="1794532" cy="1345899"/>
          </a:xfrm>
          <a:prstGeom prst="rect">
            <a:avLst/>
          </a:prstGeom>
        </p:spPr>
      </p:pic>
      <p:pic>
        <p:nvPicPr>
          <p:cNvPr id="9" name="Picture 8"/>
          <p:cNvPicPr>
            <a:picLocks noChangeAspect="1"/>
          </p:cNvPicPr>
          <p:nvPr/>
        </p:nvPicPr>
        <p:blipFill>
          <a:blip r:embed="rId6"/>
          <a:stretch>
            <a:fillRect/>
          </a:stretch>
        </p:blipFill>
        <p:spPr>
          <a:xfrm>
            <a:off x="438429" y="5804199"/>
            <a:ext cx="7994371" cy="799801"/>
          </a:xfrm>
          <a:prstGeom prst="rect">
            <a:avLst/>
          </a:prstGeom>
        </p:spPr>
      </p:pic>
    </p:spTree>
    <p:extLst>
      <p:ext uri="{BB962C8B-B14F-4D97-AF65-F5344CB8AC3E}">
        <p14:creationId xmlns:p14="http://schemas.microsoft.com/office/powerpoint/2010/main" val="4440183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5" name="Picture 4"/>
          <p:cNvPicPr>
            <a:picLocks noChangeAspect="1"/>
          </p:cNvPicPr>
          <p:nvPr/>
        </p:nvPicPr>
        <p:blipFill>
          <a:blip r:embed="rId2"/>
          <a:stretch>
            <a:fillRect/>
          </a:stretch>
        </p:blipFill>
        <p:spPr>
          <a:xfrm>
            <a:off x="382137" y="830997"/>
            <a:ext cx="8147714" cy="3331570"/>
          </a:xfrm>
          <a:prstGeom prst="rect">
            <a:avLst/>
          </a:prstGeom>
        </p:spPr>
      </p:pic>
      <p:pic>
        <p:nvPicPr>
          <p:cNvPr id="10" name="Picture 9"/>
          <p:cNvPicPr>
            <a:picLocks noChangeAspect="1"/>
          </p:cNvPicPr>
          <p:nvPr/>
        </p:nvPicPr>
        <p:blipFill>
          <a:blip r:embed="rId3"/>
          <a:stretch>
            <a:fillRect/>
          </a:stretch>
        </p:blipFill>
        <p:spPr>
          <a:xfrm>
            <a:off x="382137" y="4162567"/>
            <a:ext cx="8147714" cy="2150448"/>
          </a:xfrm>
          <a:prstGeom prst="rect">
            <a:avLst/>
          </a:prstGeom>
        </p:spPr>
      </p:pic>
      <p:pic>
        <p:nvPicPr>
          <p:cNvPr id="11" name="Picture 10"/>
          <p:cNvPicPr>
            <a:picLocks noChangeAspect="1"/>
          </p:cNvPicPr>
          <p:nvPr/>
        </p:nvPicPr>
        <p:blipFill rotWithShape="1">
          <a:blip r:embed="rId4"/>
          <a:srcRect t="1606" r="39278" b="45167"/>
          <a:stretch/>
        </p:blipFill>
        <p:spPr>
          <a:xfrm>
            <a:off x="520896" y="6414448"/>
            <a:ext cx="4283116" cy="245660"/>
          </a:xfrm>
          <a:prstGeom prst="rect">
            <a:avLst/>
          </a:prstGeom>
        </p:spPr>
      </p:pic>
    </p:spTree>
    <p:extLst>
      <p:ext uri="{BB962C8B-B14F-4D97-AF65-F5344CB8AC3E}">
        <p14:creationId xmlns:p14="http://schemas.microsoft.com/office/powerpoint/2010/main" val="252744739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2" name="Picture 1"/>
          <p:cNvPicPr>
            <a:picLocks noChangeAspect="1"/>
          </p:cNvPicPr>
          <p:nvPr/>
        </p:nvPicPr>
        <p:blipFill>
          <a:blip r:embed="rId2"/>
          <a:stretch>
            <a:fillRect/>
          </a:stretch>
        </p:blipFill>
        <p:spPr>
          <a:xfrm>
            <a:off x="628602" y="830997"/>
            <a:ext cx="7942191" cy="2826603"/>
          </a:xfrm>
          <a:prstGeom prst="rect">
            <a:avLst/>
          </a:prstGeom>
        </p:spPr>
      </p:pic>
    </p:spTree>
    <p:extLst>
      <p:ext uri="{BB962C8B-B14F-4D97-AF65-F5344CB8AC3E}">
        <p14:creationId xmlns:p14="http://schemas.microsoft.com/office/powerpoint/2010/main" val="31125732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3" name="Picture 2"/>
          <p:cNvPicPr>
            <a:picLocks noChangeAspect="1"/>
          </p:cNvPicPr>
          <p:nvPr/>
        </p:nvPicPr>
        <p:blipFill rotWithShape="1">
          <a:blip r:embed="rId2"/>
          <a:srcRect b="44570"/>
          <a:stretch/>
        </p:blipFill>
        <p:spPr>
          <a:xfrm>
            <a:off x="423080" y="830997"/>
            <a:ext cx="7833815" cy="2376259"/>
          </a:xfrm>
          <a:prstGeom prst="rect">
            <a:avLst/>
          </a:prstGeom>
        </p:spPr>
      </p:pic>
      <p:pic>
        <p:nvPicPr>
          <p:cNvPr id="4" name="Picture 3"/>
          <p:cNvPicPr>
            <a:picLocks noChangeAspect="1"/>
          </p:cNvPicPr>
          <p:nvPr/>
        </p:nvPicPr>
        <p:blipFill>
          <a:blip r:embed="rId3"/>
          <a:stretch>
            <a:fillRect/>
          </a:stretch>
        </p:blipFill>
        <p:spPr>
          <a:xfrm>
            <a:off x="423080" y="3345804"/>
            <a:ext cx="8079475" cy="1553741"/>
          </a:xfrm>
          <a:prstGeom prst="rect">
            <a:avLst/>
          </a:prstGeom>
        </p:spPr>
      </p:pic>
      <p:pic>
        <p:nvPicPr>
          <p:cNvPr id="5" name="Picture 4"/>
          <p:cNvPicPr>
            <a:picLocks noChangeAspect="1"/>
          </p:cNvPicPr>
          <p:nvPr/>
        </p:nvPicPr>
        <p:blipFill>
          <a:blip r:embed="rId4"/>
          <a:stretch>
            <a:fillRect/>
          </a:stretch>
        </p:blipFill>
        <p:spPr>
          <a:xfrm>
            <a:off x="2136268" y="5038093"/>
            <a:ext cx="4653098" cy="308337"/>
          </a:xfrm>
          <a:prstGeom prst="rect">
            <a:avLst/>
          </a:prstGeom>
        </p:spPr>
      </p:pic>
      <p:pic>
        <p:nvPicPr>
          <p:cNvPr id="6" name="Picture 5"/>
          <p:cNvPicPr>
            <a:picLocks noChangeAspect="1"/>
          </p:cNvPicPr>
          <p:nvPr/>
        </p:nvPicPr>
        <p:blipFill>
          <a:blip r:embed="rId5"/>
          <a:stretch>
            <a:fillRect/>
          </a:stretch>
        </p:blipFill>
        <p:spPr>
          <a:xfrm>
            <a:off x="625623" y="5484978"/>
            <a:ext cx="7876932" cy="888526"/>
          </a:xfrm>
          <a:prstGeom prst="rect">
            <a:avLst/>
          </a:prstGeom>
        </p:spPr>
      </p:pic>
    </p:spTree>
    <p:extLst>
      <p:ext uri="{BB962C8B-B14F-4D97-AF65-F5344CB8AC3E}">
        <p14:creationId xmlns:p14="http://schemas.microsoft.com/office/powerpoint/2010/main" val="3041749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200" y="0"/>
            <a:ext cx="296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CC3300"/>
                </a:solidFill>
              </a:rPr>
              <a:t>Estimating</a:t>
            </a:r>
          </a:p>
          <a:p>
            <a:r>
              <a:rPr lang="en-US" sz="2400" b="1" dirty="0">
                <a:solidFill>
                  <a:srgbClr val="CC3300"/>
                </a:solidFill>
              </a:rPr>
              <a:t>S</a:t>
            </a:r>
            <a:r>
              <a:rPr lang="en-US" sz="2400" b="1" dirty="0" smtClean="0">
                <a:solidFill>
                  <a:srgbClr val="CC3300"/>
                </a:solidFill>
              </a:rPr>
              <a:t>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2" name="Picture 1"/>
          <p:cNvPicPr>
            <a:picLocks noChangeAspect="1"/>
          </p:cNvPicPr>
          <p:nvPr/>
        </p:nvPicPr>
        <p:blipFill>
          <a:blip r:embed="rId2"/>
          <a:stretch>
            <a:fillRect/>
          </a:stretch>
        </p:blipFill>
        <p:spPr>
          <a:xfrm>
            <a:off x="556689" y="830996"/>
            <a:ext cx="7986810" cy="1325349"/>
          </a:xfrm>
          <a:prstGeom prst="rect">
            <a:avLst/>
          </a:prstGeom>
        </p:spPr>
      </p:pic>
      <p:pic>
        <p:nvPicPr>
          <p:cNvPr id="7" name="Picture 6"/>
          <p:cNvPicPr>
            <a:picLocks noChangeAspect="1"/>
          </p:cNvPicPr>
          <p:nvPr/>
        </p:nvPicPr>
        <p:blipFill>
          <a:blip r:embed="rId3"/>
          <a:stretch>
            <a:fillRect/>
          </a:stretch>
        </p:blipFill>
        <p:spPr>
          <a:xfrm>
            <a:off x="556689" y="2330194"/>
            <a:ext cx="8205174" cy="2937842"/>
          </a:xfrm>
          <a:prstGeom prst="rect">
            <a:avLst/>
          </a:prstGeom>
        </p:spPr>
      </p:pic>
      <p:sp>
        <p:nvSpPr>
          <p:cNvPr id="8" name="Rectangle 7"/>
          <p:cNvSpPr/>
          <p:nvPr/>
        </p:nvSpPr>
        <p:spPr>
          <a:xfrm>
            <a:off x="7533564" y="830996"/>
            <a:ext cx="764275" cy="288120"/>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56689" y="1185786"/>
            <a:ext cx="4861472" cy="288172"/>
          </a:xfrm>
          <a:prstGeom prst="rect">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69289" y="1185838"/>
            <a:ext cx="1528550" cy="288120"/>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1707" y="1487553"/>
            <a:ext cx="4337714" cy="341193"/>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6689" y="2314705"/>
            <a:ext cx="7741150" cy="341193"/>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46459" y="3121220"/>
            <a:ext cx="1897039" cy="341193"/>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601574" y="3462413"/>
            <a:ext cx="5064754" cy="341193"/>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38622" y="3819095"/>
            <a:ext cx="7904875" cy="341193"/>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56723" y="4082842"/>
            <a:ext cx="8068671" cy="1185194"/>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217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s041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286000"/>
            <a:ext cx="4800600" cy="3987800"/>
          </a:xfrm>
          <a:prstGeom prst="rect">
            <a:avLst/>
          </a:prstGeom>
          <a:noFill/>
          <a:extLst>
            <a:ext uri="{909E8E84-426E-40DD-AFC4-6F175D3DCCD1}">
              <a14:hiddenFill xmlns:a14="http://schemas.microsoft.com/office/drawing/2010/main">
                <a:solidFill>
                  <a:srgbClr val="FFFFFF"/>
                </a:solidFill>
              </a14:hiddenFill>
            </a:ext>
          </a:extLst>
        </p:spPr>
      </p:pic>
      <p:sp>
        <p:nvSpPr>
          <p:cNvPr id="90115" name="Rectangle 3"/>
          <p:cNvSpPr>
            <a:spLocks noChangeArrowheads="1"/>
          </p:cNvSpPr>
          <p:nvPr/>
        </p:nvSpPr>
        <p:spPr bwMode="auto">
          <a:xfrm>
            <a:off x="457200" y="274638"/>
            <a:ext cx="8229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dirty="0">
                <a:solidFill>
                  <a:schemeClr val="tx1"/>
                </a:solidFill>
              </a:rPr>
              <a:t>Water balance: Evaporation pan</a:t>
            </a:r>
          </a:p>
        </p:txBody>
      </p:sp>
      <p:sp>
        <p:nvSpPr>
          <p:cNvPr id="90117" name="Rectangle 5"/>
          <p:cNvSpPr>
            <a:spLocks noChangeArrowheads="1"/>
          </p:cNvSpPr>
          <p:nvPr/>
        </p:nvSpPr>
        <p:spPr bwMode="auto">
          <a:xfrm>
            <a:off x="293531" y="990600"/>
            <a:ext cx="855693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en-US" sz="2000" b="1" dirty="0">
                <a:latin typeface="Times New Roman" panose="02020603050405020304" pitchFamily="18" charset="0"/>
                <a:cs typeface="Times New Roman" panose="02020603050405020304" pitchFamily="18" charset="0"/>
              </a:rPr>
              <a:t>Evaporation Pan </a:t>
            </a:r>
            <a:r>
              <a:rPr lang="en-US" sz="2000" dirty="0">
                <a:latin typeface="Times New Roman" panose="02020603050405020304" pitchFamily="18" charset="0"/>
                <a:cs typeface="Times New Roman" panose="02020603050405020304" pitchFamily="18" charset="0"/>
              </a:rPr>
              <a:t>-- In hydrologic terms, a pan used to hold water during observations for the determination of the quantity of evaporation at a given location. Such pans are of varying sizes and shapes, the most commonly used being circular or square. 121cm diameter x 24cm </a:t>
            </a:r>
            <a:r>
              <a:rPr lang="en-US" sz="2000" dirty="0" smtClean="0">
                <a:latin typeface="Times New Roman" panose="02020603050405020304" pitchFamily="18" charset="0"/>
                <a:cs typeface="Times New Roman" panose="02020603050405020304" pitchFamily="18" charset="0"/>
              </a:rPr>
              <a:t>deep</a:t>
            </a:r>
          </a:p>
          <a:p>
            <a:pPr algn="just"/>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90118" name="Text Box 6"/>
          <p:cNvSpPr txBox="1">
            <a:spLocks noChangeArrowheads="1"/>
          </p:cNvSpPr>
          <p:nvPr/>
        </p:nvSpPr>
        <p:spPr bwMode="auto">
          <a:xfrm>
            <a:off x="152400" y="2362200"/>
            <a:ext cx="3597275"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dirty="0">
                <a:solidFill>
                  <a:schemeClr val="accent2"/>
                </a:solidFill>
                <a:latin typeface="Times New Roman" panose="02020603050405020304" pitchFamily="18" charset="0"/>
                <a:cs typeface="Times New Roman" panose="02020603050405020304" pitchFamily="18" charset="0"/>
              </a:rPr>
              <a:t>Write water balance equation for the pan.</a:t>
            </a:r>
          </a:p>
          <a:p>
            <a:endParaRPr lang="en-US" dirty="0">
              <a:solidFill>
                <a:schemeClr val="accent2"/>
              </a:solidFill>
              <a:latin typeface="Times New Roman" panose="02020603050405020304" pitchFamily="18" charset="0"/>
              <a:cs typeface="Times New Roman" panose="02020603050405020304" pitchFamily="18" charset="0"/>
            </a:endParaRPr>
          </a:p>
          <a:p>
            <a:r>
              <a:rPr lang="en-US" dirty="0">
                <a:solidFill>
                  <a:schemeClr val="accent2"/>
                </a:solidFill>
                <a:latin typeface="Times New Roman" panose="02020603050405020304" pitchFamily="18" charset="0"/>
                <a:cs typeface="Times New Roman" panose="02020603050405020304" pitchFamily="18" charset="0"/>
              </a:rPr>
              <a:t>What variables do we measure to determine E</a:t>
            </a:r>
          </a:p>
          <a:p>
            <a:endParaRPr lang="en-US" dirty="0">
              <a:solidFill>
                <a:schemeClr val="accent2"/>
              </a:solidFill>
              <a:latin typeface="Times New Roman" panose="02020603050405020304" pitchFamily="18" charset="0"/>
              <a:cs typeface="Times New Roman" panose="02020603050405020304" pitchFamily="18" charset="0"/>
            </a:endParaRPr>
          </a:p>
          <a:p>
            <a:r>
              <a:rPr lang="en-US" dirty="0">
                <a:solidFill>
                  <a:schemeClr val="accent2"/>
                </a:solidFill>
                <a:latin typeface="Times New Roman" panose="02020603050405020304" pitchFamily="18" charset="0"/>
                <a:cs typeface="Times New Roman" panose="02020603050405020304" pitchFamily="18" charset="0"/>
              </a:rPr>
              <a:t>What do you think of the pan</a:t>
            </a:r>
          </a:p>
          <a:p>
            <a:r>
              <a:rPr lang="en-US" dirty="0">
                <a:solidFill>
                  <a:schemeClr val="accent2"/>
                </a:solidFill>
                <a:latin typeface="Times New Roman" panose="02020603050405020304" pitchFamily="18" charset="0"/>
                <a:cs typeface="Times New Roman" panose="02020603050405020304" pitchFamily="18" charset="0"/>
              </a:rPr>
              <a:t>evaporation measurement?</a:t>
            </a:r>
          </a:p>
          <a:p>
            <a:endParaRPr lang="en-US" dirty="0">
              <a:solidFill>
                <a:schemeClr val="accent2"/>
              </a:solidFill>
              <a:latin typeface="Times New Roman" panose="02020603050405020304" pitchFamily="18" charset="0"/>
              <a:cs typeface="Times New Roman" panose="02020603050405020304" pitchFamily="18" charset="0"/>
            </a:endParaRPr>
          </a:p>
          <a:p>
            <a:r>
              <a:rPr lang="en-US" dirty="0">
                <a:solidFill>
                  <a:schemeClr val="accent2"/>
                </a:solidFill>
                <a:latin typeface="Times New Roman" panose="02020603050405020304" pitchFamily="18" charset="0"/>
                <a:cs typeface="Times New Roman" panose="02020603050405020304" pitchFamily="18" charset="0"/>
              </a:rPr>
              <a:t>Can it be a good estimate for lake E?</a:t>
            </a:r>
          </a:p>
          <a:p>
            <a:endParaRPr lang="en-US" dirty="0">
              <a:solidFill>
                <a:schemeClr val="accent2"/>
              </a:solidFill>
              <a:latin typeface="Times New Roman" panose="02020603050405020304" pitchFamily="18" charset="0"/>
              <a:cs typeface="Times New Roman" panose="02020603050405020304" pitchFamily="18" charset="0"/>
            </a:endParaRPr>
          </a:p>
          <a:p>
            <a:r>
              <a:rPr lang="en-US" dirty="0">
                <a:solidFill>
                  <a:schemeClr val="accent2"/>
                </a:solidFill>
                <a:latin typeface="Times New Roman" panose="02020603050405020304" pitchFamily="18" charset="0"/>
                <a:cs typeface="Times New Roman" panose="02020603050405020304" pitchFamily="18" charset="0"/>
              </a:rPr>
              <a:t>Can you think of a better way to install evaporation pan?</a:t>
            </a:r>
          </a:p>
        </p:txBody>
      </p:sp>
    </p:spTree>
    <p:extLst>
      <p:ext uri="{BB962C8B-B14F-4D97-AF65-F5344CB8AC3E}">
        <p14:creationId xmlns:p14="http://schemas.microsoft.com/office/powerpoint/2010/main" val="4673947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03199" y="0"/>
            <a:ext cx="77670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b="1" dirty="0" smtClean="0">
                <a:solidFill>
                  <a:srgbClr val="CC3300"/>
                </a:solidFill>
              </a:rPr>
              <a:t>Estimating Sensible </a:t>
            </a:r>
            <a:r>
              <a:rPr lang="en-US" sz="2400" b="1" dirty="0">
                <a:solidFill>
                  <a:srgbClr val="CC3300"/>
                </a:solidFill>
              </a:rPr>
              <a:t>H</a:t>
            </a:r>
            <a:r>
              <a:rPr lang="en-US" sz="2400" b="1" dirty="0" smtClean="0">
                <a:solidFill>
                  <a:srgbClr val="CC3300"/>
                </a:solidFill>
              </a:rPr>
              <a:t>eat Flux (H)</a:t>
            </a:r>
            <a:endParaRPr lang="en-US" sz="2400" b="1" dirty="0">
              <a:solidFill>
                <a:srgbClr val="CC3300"/>
              </a:solidFill>
            </a:endParaRPr>
          </a:p>
        </p:txBody>
      </p:sp>
      <p:pic>
        <p:nvPicPr>
          <p:cNvPr id="3" name="Picture 2"/>
          <p:cNvPicPr>
            <a:picLocks noChangeAspect="1"/>
          </p:cNvPicPr>
          <p:nvPr/>
        </p:nvPicPr>
        <p:blipFill>
          <a:blip r:embed="rId2"/>
          <a:stretch>
            <a:fillRect/>
          </a:stretch>
        </p:blipFill>
        <p:spPr>
          <a:xfrm>
            <a:off x="859809" y="461665"/>
            <a:ext cx="7451678" cy="6396335"/>
          </a:xfrm>
          <a:prstGeom prst="rect">
            <a:avLst/>
          </a:prstGeom>
        </p:spPr>
      </p:pic>
      <p:pic>
        <p:nvPicPr>
          <p:cNvPr id="4" name="Picture 3"/>
          <p:cNvPicPr>
            <a:picLocks noChangeAspect="1"/>
          </p:cNvPicPr>
          <p:nvPr/>
        </p:nvPicPr>
        <p:blipFill>
          <a:blip r:embed="rId3"/>
          <a:stretch>
            <a:fillRect/>
          </a:stretch>
        </p:blipFill>
        <p:spPr>
          <a:xfrm>
            <a:off x="2863301" y="438100"/>
            <a:ext cx="5391068" cy="231376"/>
          </a:xfrm>
          <a:prstGeom prst="rect">
            <a:avLst/>
          </a:prstGeom>
        </p:spPr>
      </p:pic>
      <p:pic>
        <p:nvPicPr>
          <p:cNvPr id="5" name="Picture 4"/>
          <p:cNvPicPr>
            <a:picLocks noChangeAspect="1"/>
          </p:cNvPicPr>
          <p:nvPr/>
        </p:nvPicPr>
        <p:blipFill>
          <a:blip r:embed="rId4"/>
          <a:stretch>
            <a:fillRect/>
          </a:stretch>
        </p:blipFill>
        <p:spPr>
          <a:xfrm>
            <a:off x="6021925" y="6294893"/>
            <a:ext cx="1462828" cy="378862"/>
          </a:xfrm>
          <a:prstGeom prst="rect">
            <a:avLst/>
          </a:prstGeom>
        </p:spPr>
      </p:pic>
    </p:spTree>
    <p:extLst>
      <p:ext uri="{BB962C8B-B14F-4D97-AF65-F5344CB8AC3E}">
        <p14:creationId xmlns:p14="http://schemas.microsoft.com/office/powerpoint/2010/main" val="11477216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521" y="800232"/>
            <a:ext cx="8663901" cy="2678969"/>
          </a:xfrm>
          <a:prstGeom prst="rect">
            <a:avLst/>
          </a:prstGeom>
        </p:spPr>
      </p:pic>
      <p:pic>
        <p:nvPicPr>
          <p:cNvPr id="3" name="Picture 2"/>
          <p:cNvPicPr>
            <a:picLocks noChangeAspect="1"/>
          </p:cNvPicPr>
          <p:nvPr/>
        </p:nvPicPr>
        <p:blipFill>
          <a:blip r:embed="rId3"/>
          <a:stretch>
            <a:fillRect/>
          </a:stretch>
        </p:blipFill>
        <p:spPr>
          <a:xfrm>
            <a:off x="239384" y="3963291"/>
            <a:ext cx="8648038" cy="2032359"/>
          </a:xfrm>
          <a:prstGeom prst="rect">
            <a:avLst/>
          </a:prstGeom>
        </p:spPr>
      </p:pic>
    </p:spTree>
    <p:extLst>
      <p:ext uri="{BB962C8B-B14F-4D97-AF65-F5344CB8AC3E}">
        <p14:creationId xmlns:p14="http://schemas.microsoft.com/office/powerpoint/2010/main" val="288404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1890" y="255979"/>
            <a:ext cx="8429897" cy="394899"/>
          </a:xfrm>
          <a:prstGeom prst="rect">
            <a:avLst/>
          </a:prstGeom>
        </p:spPr>
      </p:pic>
      <p:pic>
        <p:nvPicPr>
          <p:cNvPr id="3" name="Picture 2"/>
          <p:cNvPicPr>
            <a:picLocks noChangeAspect="1"/>
          </p:cNvPicPr>
          <p:nvPr/>
        </p:nvPicPr>
        <p:blipFill>
          <a:blip r:embed="rId3"/>
          <a:stretch>
            <a:fillRect/>
          </a:stretch>
        </p:blipFill>
        <p:spPr>
          <a:xfrm>
            <a:off x="711200" y="847112"/>
            <a:ext cx="7488054" cy="4686701"/>
          </a:xfrm>
          <a:prstGeom prst="rect">
            <a:avLst/>
          </a:prstGeom>
        </p:spPr>
      </p:pic>
    </p:spTree>
    <p:extLst>
      <p:ext uri="{BB962C8B-B14F-4D97-AF65-F5344CB8AC3E}">
        <p14:creationId xmlns:p14="http://schemas.microsoft.com/office/powerpoint/2010/main" val="7549702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2212" y="702882"/>
            <a:ext cx="8319829" cy="1238070"/>
          </a:xfrm>
          <a:prstGeom prst="rect">
            <a:avLst/>
          </a:prstGeom>
        </p:spPr>
      </p:pic>
      <p:sp>
        <p:nvSpPr>
          <p:cNvPr id="5" name="Rectangle 4"/>
          <p:cNvSpPr/>
          <p:nvPr/>
        </p:nvSpPr>
        <p:spPr>
          <a:xfrm>
            <a:off x="352212" y="2020237"/>
            <a:ext cx="8209280" cy="646331"/>
          </a:xfrm>
          <a:prstGeom prst="rect">
            <a:avLst/>
          </a:prstGeom>
        </p:spPr>
        <p:txBody>
          <a:bodyPr wrap="square">
            <a:spAutoFit/>
          </a:bodyPr>
          <a:lstStyle/>
          <a:p>
            <a:r>
              <a:rPr lang="en-GB" dirty="0"/>
              <a:t>buoyancy effects generated by surface heating, SEBAL applies the </a:t>
            </a:r>
            <a:r>
              <a:rPr lang="en-GB" dirty="0" err="1"/>
              <a:t>Monin-Obukhov</a:t>
            </a:r>
            <a:r>
              <a:rPr lang="en-GB" dirty="0"/>
              <a:t> </a:t>
            </a:r>
            <a:r>
              <a:rPr lang="en-GB" dirty="0" smtClean="0"/>
              <a:t>theory:</a:t>
            </a:r>
            <a:endParaRPr lang="en-GB" dirty="0"/>
          </a:p>
        </p:txBody>
      </p:sp>
      <p:pic>
        <p:nvPicPr>
          <p:cNvPr id="6" name="Picture 5"/>
          <p:cNvPicPr>
            <a:picLocks noChangeAspect="1"/>
          </p:cNvPicPr>
          <p:nvPr/>
        </p:nvPicPr>
        <p:blipFill rotWithShape="1">
          <a:blip r:embed="rId3"/>
          <a:srcRect l="31926" t="66110" r="50701" b="-1"/>
          <a:stretch/>
        </p:blipFill>
        <p:spPr>
          <a:xfrm>
            <a:off x="3233104" y="4113738"/>
            <a:ext cx="1860443" cy="826346"/>
          </a:xfrm>
          <a:prstGeom prst="rect">
            <a:avLst/>
          </a:prstGeom>
        </p:spPr>
      </p:pic>
      <p:sp>
        <p:nvSpPr>
          <p:cNvPr id="7" name="Rectangle 6"/>
          <p:cNvSpPr/>
          <p:nvPr/>
        </p:nvSpPr>
        <p:spPr>
          <a:xfrm>
            <a:off x="325119" y="2726418"/>
            <a:ext cx="8466667" cy="1200329"/>
          </a:xfrm>
          <a:prstGeom prst="rect">
            <a:avLst/>
          </a:prstGeom>
        </p:spPr>
        <p:txBody>
          <a:bodyPr wrap="square">
            <a:spAutoFit/>
          </a:bodyPr>
          <a:lstStyle/>
          <a:p>
            <a:r>
              <a:rPr lang="en-GB" dirty="0" smtClean="0"/>
              <a:t>- </a:t>
            </a:r>
            <a:r>
              <a:rPr lang="en-GB" dirty="0" err="1" smtClean="0"/>
              <a:t>Monin-Obukhov</a:t>
            </a:r>
            <a:r>
              <a:rPr lang="en-GB" dirty="0" smtClean="0"/>
              <a:t> </a:t>
            </a:r>
            <a:r>
              <a:rPr lang="en-GB" dirty="0"/>
              <a:t>length (L) is used to define the stability conditions of the atmosphere in the iterative process. </a:t>
            </a:r>
            <a:r>
              <a:rPr lang="en-GB" dirty="0">
                <a:solidFill>
                  <a:srgbClr val="FF0000"/>
                </a:solidFill>
              </a:rPr>
              <a:t>Atmospheric conditions of stability have a large effect on the aerodynamic resistance (rah) and must be considered in the computation of sensible heat flux (H), especially for dry conditions</a:t>
            </a:r>
            <a:r>
              <a:rPr lang="en-GB" dirty="0"/>
              <a:t>.</a:t>
            </a:r>
          </a:p>
        </p:txBody>
      </p:sp>
      <p:pic>
        <p:nvPicPr>
          <p:cNvPr id="8" name="Picture 7"/>
          <p:cNvPicPr>
            <a:picLocks noChangeAspect="1"/>
          </p:cNvPicPr>
          <p:nvPr/>
        </p:nvPicPr>
        <p:blipFill>
          <a:blip r:embed="rId4"/>
          <a:stretch>
            <a:fillRect/>
          </a:stretch>
        </p:blipFill>
        <p:spPr>
          <a:xfrm>
            <a:off x="325119" y="4940084"/>
            <a:ext cx="8374016" cy="1447170"/>
          </a:xfrm>
          <a:prstGeom prst="rect">
            <a:avLst/>
          </a:prstGeom>
        </p:spPr>
      </p:pic>
    </p:spTree>
    <p:extLst>
      <p:ext uri="{BB962C8B-B14F-4D97-AF65-F5344CB8AC3E}">
        <p14:creationId xmlns:p14="http://schemas.microsoft.com/office/powerpoint/2010/main" val="18833495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040" y="498809"/>
            <a:ext cx="8707120" cy="646331"/>
          </a:xfrm>
          <a:prstGeom prst="rect">
            <a:avLst/>
          </a:prstGeom>
        </p:spPr>
        <p:txBody>
          <a:bodyPr wrap="square">
            <a:spAutoFit/>
          </a:bodyPr>
          <a:lstStyle/>
          <a:p>
            <a:r>
              <a:rPr lang="en-GB" dirty="0"/>
              <a:t>Depending on the atmospheric conditions, the values of the stability corrections for momentum and heat transport (</a:t>
            </a:r>
            <a:r>
              <a:rPr lang="en-GB" dirty="0" err="1"/>
              <a:t>ψm</a:t>
            </a:r>
            <a:r>
              <a:rPr lang="en-GB" dirty="0"/>
              <a:t> and </a:t>
            </a:r>
            <a:r>
              <a:rPr lang="en-GB" dirty="0" err="1"/>
              <a:t>ψh</a:t>
            </a:r>
            <a:r>
              <a:rPr lang="en-GB" dirty="0"/>
              <a:t>) </a:t>
            </a:r>
            <a:r>
              <a:rPr lang="en-GB" dirty="0" smtClean="0"/>
              <a:t>are:</a:t>
            </a:r>
            <a:endParaRPr lang="en-GB" dirty="0"/>
          </a:p>
        </p:txBody>
      </p:sp>
      <p:sp>
        <p:nvSpPr>
          <p:cNvPr id="3" name="Rectangle 2"/>
          <p:cNvSpPr/>
          <p:nvPr/>
        </p:nvSpPr>
        <p:spPr>
          <a:xfrm>
            <a:off x="193040" y="1219107"/>
            <a:ext cx="2710101" cy="369332"/>
          </a:xfrm>
          <a:prstGeom prst="rect">
            <a:avLst/>
          </a:prstGeom>
        </p:spPr>
        <p:txBody>
          <a:bodyPr wrap="none">
            <a:spAutoFit/>
          </a:bodyPr>
          <a:lstStyle/>
          <a:p>
            <a:r>
              <a:rPr lang="en-GB" dirty="0"/>
              <a:t>If L&lt;0; unstable conditions:</a:t>
            </a:r>
          </a:p>
        </p:txBody>
      </p:sp>
      <p:pic>
        <p:nvPicPr>
          <p:cNvPr id="9" name="Picture 8"/>
          <p:cNvPicPr>
            <a:picLocks noChangeAspect="1"/>
          </p:cNvPicPr>
          <p:nvPr/>
        </p:nvPicPr>
        <p:blipFill>
          <a:blip r:embed="rId2"/>
          <a:stretch>
            <a:fillRect/>
          </a:stretch>
        </p:blipFill>
        <p:spPr>
          <a:xfrm>
            <a:off x="604637" y="2505515"/>
            <a:ext cx="7516589" cy="2002595"/>
          </a:xfrm>
          <a:prstGeom prst="rect">
            <a:avLst/>
          </a:prstGeom>
        </p:spPr>
      </p:pic>
    </p:spTree>
    <p:extLst>
      <p:ext uri="{BB962C8B-B14F-4D97-AF65-F5344CB8AC3E}">
        <p14:creationId xmlns:p14="http://schemas.microsoft.com/office/powerpoint/2010/main" val="20306070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8932" y="214491"/>
            <a:ext cx="6902028" cy="3302387"/>
          </a:xfrm>
          <a:prstGeom prst="rect">
            <a:avLst/>
          </a:prstGeom>
        </p:spPr>
      </p:pic>
      <p:pic>
        <p:nvPicPr>
          <p:cNvPr id="5" name="Picture 4"/>
          <p:cNvPicPr>
            <a:picLocks noChangeAspect="1"/>
          </p:cNvPicPr>
          <p:nvPr/>
        </p:nvPicPr>
        <p:blipFill>
          <a:blip r:embed="rId3"/>
          <a:stretch>
            <a:fillRect/>
          </a:stretch>
        </p:blipFill>
        <p:spPr>
          <a:xfrm>
            <a:off x="2484734" y="3645034"/>
            <a:ext cx="4200548" cy="1993693"/>
          </a:xfrm>
          <a:prstGeom prst="rect">
            <a:avLst/>
          </a:prstGeom>
        </p:spPr>
      </p:pic>
      <p:sp>
        <p:nvSpPr>
          <p:cNvPr id="6" name="Rectangle 5"/>
          <p:cNvSpPr/>
          <p:nvPr/>
        </p:nvSpPr>
        <p:spPr>
          <a:xfrm>
            <a:off x="352375" y="5766883"/>
            <a:ext cx="4063677" cy="369332"/>
          </a:xfrm>
          <a:prstGeom prst="rect">
            <a:avLst/>
          </a:prstGeom>
        </p:spPr>
        <p:txBody>
          <a:bodyPr wrap="none">
            <a:spAutoFit/>
          </a:bodyPr>
          <a:lstStyle/>
          <a:p>
            <a:r>
              <a:rPr lang="en-GB" dirty="0"/>
              <a:t>If L=0; neutral conditions: </a:t>
            </a:r>
            <a:r>
              <a:rPr lang="en-GB" dirty="0" err="1"/>
              <a:t>ψm</a:t>
            </a:r>
            <a:r>
              <a:rPr lang="en-GB" dirty="0"/>
              <a:t> and </a:t>
            </a:r>
            <a:r>
              <a:rPr lang="en-GB" dirty="0" err="1"/>
              <a:t>ψh</a:t>
            </a:r>
            <a:r>
              <a:rPr lang="en-GB" dirty="0"/>
              <a:t> = 0</a:t>
            </a:r>
          </a:p>
        </p:txBody>
      </p:sp>
    </p:spTree>
    <p:extLst>
      <p:ext uri="{BB962C8B-B14F-4D97-AF65-F5344CB8AC3E}">
        <p14:creationId xmlns:p14="http://schemas.microsoft.com/office/powerpoint/2010/main" val="32202028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3039" y="562801"/>
            <a:ext cx="8632613" cy="646331"/>
          </a:xfrm>
          <a:prstGeom prst="rect">
            <a:avLst/>
          </a:prstGeom>
        </p:spPr>
        <p:txBody>
          <a:bodyPr wrap="square">
            <a:spAutoFit/>
          </a:bodyPr>
          <a:lstStyle/>
          <a:p>
            <a:r>
              <a:rPr lang="en-GB" dirty="0" smtClean="0"/>
              <a:t>9. A </a:t>
            </a:r>
            <a:r>
              <a:rPr lang="en-GB" dirty="0"/>
              <a:t>corrected value for the friction velocity (u*) is now computed for each successive iteration as:</a:t>
            </a:r>
          </a:p>
        </p:txBody>
      </p:sp>
      <p:pic>
        <p:nvPicPr>
          <p:cNvPr id="3" name="Picture 2"/>
          <p:cNvPicPr>
            <a:picLocks noChangeAspect="1"/>
          </p:cNvPicPr>
          <p:nvPr/>
        </p:nvPicPr>
        <p:blipFill>
          <a:blip r:embed="rId2"/>
          <a:stretch>
            <a:fillRect/>
          </a:stretch>
        </p:blipFill>
        <p:spPr>
          <a:xfrm>
            <a:off x="2363025" y="1209132"/>
            <a:ext cx="3334215" cy="1619476"/>
          </a:xfrm>
          <a:prstGeom prst="rect">
            <a:avLst/>
          </a:prstGeom>
        </p:spPr>
      </p:pic>
      <p:pic>
        <p:nvPicPr>
          <p:cNvPr id="7" name="Picture 6"/>
          <p:cNvPicPr>
            <a:picLocks noChangeAspect="1"/>
          </p:cNvPicPr>
          <p:nvPr/>
        </p:nvPicPr>
        <p:blipFill>
          <a:blip r:embed="rId3"/>
          <a:stretch>
            <a:fillRect/>
          </a:stretch>
        </p:blipFill>
        <p:spPr>
          <a:xfrm>
            <a:off x="259990" y="2982033"/>
            <a:ext cx="8292132" cy="755519"/>
          </a:xfrm>
          <a:prstGeom prst="rect">
            <a:avLst/>
          </a:prstGeom>
        </p:spPr>
      </p:pic>
      <p:pic>
        <p:nvPicPr>
          <p:cNvPr id="8" name="Picture 7"/>
          <p:cNvPicPr>
            <a:picLocks noChangeAspect="1"/>
          </p:cNvPicPr>
          <p:nvPr/>
        </p:nvPicPr>
        <p:blipFill>
          <a:blip r:embed="rId4"/>
          <a:stretch>
            <a:fillRect/>
          </a:stretch>
        </p:blipFill>
        <p:spPr>
          <a:xfrm>
            <a:off x="279894" y="3981399"/>
            <a:ext cx="8272228" cy="507417"/>
          </a:xfrm>
          <a:prstGeom prst="rect">
            <a:avLst/>
          </a:prstGeom>
        </p:spPr>
      </p:pic>
      <p:pic>
        <p:nvPicPr>
          <p:cNvPr id="9" name="Picture 8"/>
          <p:cNvPicPr>
            <a:picLocks noChangeAspect="1"/>
          </p:cNvPicPr>
          <p:nvPr/>
        </p:nvPicPr>
        <p:blipFill>
          <a:blip r:embed="rId5"/>
          <a:stretch>
            <a:fillRect/>
          </a:stretch>
        </p:blipFill>
        <p:spPr>
          <a:xfrm>
            <a:off x="2274711" y="4488816"/>
            <a:ext cx="3510842" cy="1142081"/>
          </a:xfrm>
          <a:prstGeom prst="rect">
            <a:avLst/>
          </a:prstGeom>
        </p:spPr>
      </p:pic>
      <p:pic>
        <p:nvPicPr>
          <p:cNvPr id="11" name="Picture 10"/>
          <p:cNvPicPr>
            <a:picLocks noChangeAspect="1"/>
          </p:cNvPicPr>
          <p:nvPr/>
        </p:nvPicPr>
        <p:blipFill>
          <a:blip r:embed="rId6"/>
          <a:stretch>
            <a:fillRect/>
          </a:stretch>
        </p:blipFill>
        <p:spPr>
          <a:xfrm>
            <a:off x="392854" y="5819941"/>
            <a:ext cx="8357264" cy="462883"/>
          </a:xfrm>
          <a:prstGeom prst="rect">
            <a:avLst/>
          </a:prstGeom>
        </p:spPr>
      </p:pic>
    </p:spTree>
    <p:extLst>
      <p:ext uri="{BB962C8B-B14F-4D97-AF65-F5344CB8AC3E}">
        <p14:creationId xmlns:p14="http://schemas.microsoft.com/office/powerpoint/2010/main" val="37622207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50999"/>
            <a:ext cx="9144000" cy="3556002"/>
          </a:xfrm>
          <a:prstGeom prst="rect">
            <a:avLst/>
          </a:prstGeom>
        </p:spPr>
      </p:pic>
      <p:sp>
        <p:nvSpPr>
          <p:cNvPr id="3" name="TextBox 2"/>
          <p:cNvSpPr txBox="1"/>
          <p:nvPr/>
        </p:nvSpPr>
        <p:spPr>
          <a:xfrm>
            <a:off x="695459" y="540913"/>
            <a:ext cx="3644721" cy="400110"/>
          </a:xfrm>
          <a:prstGeom prst="rect">
            <a:avLst/>
          </a:prstGeom>
          <a:noFill/>
        </p:spPr>
        <p:txBody>
          <a:bodyPr wrap="square" rtlCol="0">
            <a:spAutoFit/>
          </a:bodyPr>
          <a:lstStyle/>
          <a:p>
            <a:r>
              <a:rPr lang="en-US" sz="2000" dirty="0" err="1"/>
              <a:t>a</a:t>
            </a:r>
            <a:r>
              <a:rPr lang="en-US" sz="2000" dirty="0" err="1" smtClean="0"/>
              <a:t>,b</a:t>
            </a:r>
            <a:r>
              <a:rPr lang="en-US" sz="2000" dirty="0" smtClean="0"/>
              <a:t> calculation from spread sheet</a:t>
            </a:r>
            <a:endParaRPr lang="en-US" sz="2000" dirty="0"/>
          </a:p>
        </p:txBody>
      </p:sp>
    </p:spTree>
    <p:extLst>
      <p:ext uri="{BB962C8B-B14F-4D97-AF65-F5344CB8AC3E}">
        <p14:creationId xmlns:p14="http://schemas.microsoft.com/office/powerpoint/2010/main" val="25165174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0774" y="1565208"/>
            <a:ext cx="4114800"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1" name="Oval 3"/>
          <p:cNvSpPr>
            <a:spLocks noChangeArrowheads="1"/>
          </p:cNvSpPr>
          <p:nvPr/>
        </p:nvSpPr>
        <p:spPr bwMode="auto">
          <a:xfrm>
            <a:off x="3083560" y="1605068"/>
            <a:ext cx="685800" cy="762000"/>
          </a:xfrm>
          <a:prstGeom prst="ellipse">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009900"/>
              </a:solidFill>
            </a:endParaRPr>
          </a:p>
        </p:txBody>
      </p:sp>
      <p:sp>
        <p:nvSpPr>
          <p:cNvPr id="83972" name="Oval 4"/>
          <p:cNvSpPr>
            <a:spLocks noChangeArrowheads="1"/>
          </p:cNvSpPr>
          <p:nvPr/>
        </p:nvSpPr>
        <p:spPr bwMode="auto">
          <a:xfrm>
            <a:off x="4074160" y="1605068"/>
            <a:ext cx="487017" cy="762000"/>
          </a:xfrm>
          <a:prstGeom prst="ellipse">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009900"/>
              </a:solidFill>
            </a:endParaRPr>
          </a:p>
        </p:txBody>
      </p:sp>
      <p:sp>
        <p:nvSpPr>
          <p:cNvPr id="83973" name="Oval 5"/>
          <p:cNvSpPr>
            <a:spLocks noChangeArrowheads="1"/>
          </p:cNvSpPr>
          <p:nvPr/>
        </p:nvSpPr>
        <p:spPr bwMode="auto">
          <a:xfrm>
            <a:off x="4912360" y="1605068"/>
            <a:ext cx="510209" cy="762000"/>
          </a:xfrm>
          <a:prstGeom prst="ellipse">
            <a:avLst/>
          </a:prstGeom>
          <a:noFill/>
          <a:ln w="38100">
            <a:solidFill>
              <a:srgbClr val="00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solidFill>
                <a:srgbClr val="009900"/>
              </a:solidFill>
            </a:endParaRPr>
          </a:p>
        </p:txBody>
      </p:sp>
      <p:pic>
        <p:nvPicPr>
          <p:cNvPr id="83974"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l="6666" t="11131" r="7111" b="13431"/>
          <a:stretch/>
        </p:blipFill>
        <p:spPr bwMode="auto">
          <a:xfrm>
            <a:off x="2882052" y="3185159"/>
            <a:ext cx="3285067" cy="1043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97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168" y="2776669"/>
            <a:ext cx="73310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31893" y="471788"/>
            <a:ext cx="8385387" cy="707886"/>
          </a:xfrm>
          <a:prstGeom prst="rect">
            <a:avLst/>
          </a:prstGeom>
        </p:spPr>
        <p:txBody>
          <a:bodyPr wrap="square">
            <a:spAutoFit/>
          </a:bodyPr>
          <a:lstStyle/>
          <a:p>
            <a:r>
              <a:rPr lang="en-GB" sz="2000" b="1" dirty="0">
                <a:solidFill>
                  <a:srgbClr val="000000"/>
                </a:solidFill>
                <a:latin typeface="JOAGKA+Arial,Bold"/>
              </a:rPr>
              <a:t>C. Latent Heat Flux (</a:t>
            </a:r>
            <a:r>
              <a:rPr lang="el-GR" sz="2000" dirty="0">
                <a:solidFill>
                  <a:srgbClr val="000000"/>
                </a:solidFill>
                <a:latin typeface="JOAGKA+Arial,Bold"/>
              </a:rPr>
              <a:t>λ</a:t>
            </a:r>
            <a:r>
              <a:rPr lang="en-GB" sz="2000" b="1" dirty="0">
                <a:solidFill>
                  <a:srgbClr val="000000"/>
                </a:solidFill>
                <a:latin typeface="JOAGKA+Arial,Bold"/>
              </a:rPr>
              <a:t>ET), Instantaneous ET (</a:t>
            </a:r>
            <a:r>
              <a:rPr lang="en-GB" sz="2000" b="1" dirty="0" err="1">
                <a:solidFill>
                  <a:srgbClr val="000000"/>
                </a:solidFill>
                <a:latin typeface="JOAGKA+Arial,Bold"/>
              </a:rPr>
              <a:t>ET</a:t>
            </a:r>
            <a:r>
              <a:rPr lang="en-GB" sz="2000" b="1" baseline="30000" dirty="0" err="1">
                <a:solidFill>
                  <a:srgbClr val="000000"/>
                </a:solidFill>
                <a:latin typeface="JOAGKA+Arial,Bold"/>
              </a:rPr>
              <a:t>inst</a:t>
            </a:r>
            <a:r>
              <a:rPr lang="en-GB" sz="2000" b="1" dirty="0">
                <a:solidFill>
                  <a:srgbClr val="000000"/>
                </a:solidFill>
                <a:latin typeface="JOAGKA+Arial,Bold"/>
              </a:rPr>
              <a:t>), and Reference ET Fraction (</a:t>
            </a:r>
            <a:r>
              <a:rPr lang="en-GB" sz="2000" b="1" dirty="0" err="1">
                <a:solidFill>
                  <a:srgbClr val="000000"/>
                </a:solidFill>
                <a:latin typeface="JOAGKA+Arial,Bold"/>
              </a:rPr>
              <a:t>ET</a:t>
            </a:r>
            <a:r>
              <a:rPr lang="en-GB" sz="2000" b="1" baseline="30000" dirty="0" err="1">
                <a:solidFill>
                  <a:srgbClr val="000000"/>
                </a:solidFill>
                <a:latin typeface="JOAGKA+Arial,Bold"/>
              </a:rPr>
              <a:t>r</a:t>
            </a:r>
            <a:r>
              <a:rPr lang="en-GB" sz="2000" b="1" dirty="0" err="1">
                <a:solidFill>
                  <a:srgbClr val="000000"/>
                </a:solidFill>
                <a:latin typeface="JOAGKA+Arial,Bold"/>
              </a:rPr>
              <a:t>F</a:t>
            </a:r>
            <a:r>
              <a:rPr lang="en-GB" sz="2000" b="1" dirty="0">
                <a:solidFill>
                  <a:srgbClr val="000000"/>
                </a:solidFill>
                <a:latin typeface="JOAGKA+Arial,Bold"/>
              </a:rPr>
              <a:t>) </a:t>
            </a:r>
            <a:endParaRPr lang="en-GB" sz="2000" dirty="0"/>
          </a:p>
        </p:txBody>
      </p:sp>
      <p:sp>
        <p:nvSpPr>
          <p:cNvPr id="3" name="Rectangle 2"/>
          <p:cNvSpPr/>
          <p:nvPr/>
        </p:nvSpPr>
        <p:spPr>
          <a:xfrm>
            <a:off x="331893" y="4228253"/>
            <a:ext cx="8277013" cy="923330"/>
          </a:xfrm>
          <a:prstGeom prst="rect">
            <a:avLst/>
          </a:prstGeom>
        </p:spPr>
        <p:txBody>
          <a:bodyPr wrap="square">
            <a:spAutoFit/>
          </a:bodyPr>
          <a:lstStyle/>
          <a:p>
            <a:r>
              <a:rPr lang="en-GB" dirty="0"/>
              <a:t>where; </a:t>
            </a:r>
            <a:r>
              <a:rPr lang="en-GB" dirty="0" err="1"/>
              <a:t>ET</a:t>
            </a:r>
            <a:r>
              <a:rPr lang="en-GB" i="1" baseline="-25000" dirty="0" err="1"/>
              <a:t>inst</a:t>
            </a:r>
            <a:r>
              <a:rPr lang="en-GB" dirty="0"/>
              <a:t> is the instantaneous ET (mm/hr), 3600 is the time conversion from seconds to hours, and λ is the latent heat of vaporization or the heat absorbed when a kilogram of water evaporates (J/kg).</a:t>
            </a:r>
          </a:p>
        </p:txBody>
      </p:sp>
    </p:spTree>
    <p:extLst>
      <p:ext uri="{BB962C8B-B14F-4D97-AF65-F5344CB8AC3E}">
        <p14:creationId xmlns:p14="http://schemas.microsoft.com/office/powerpoint/2010/main" val="22838382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
          <p:cNvGraphicFramePr>
            <a:graphicFrameLocks noChangeAspect="1"/>
          </p:cNvGraphicFramePr>
          <p:nvPr>
            <p:extLst>
              <p:ext uri="{D42A27DB-BD31-4B8C-83A1-F6EECF244321}">
                <p14:modId xmlns:p14="http://schemas.microsoft.com/office/powerpoint/2010/main" val="2828987679"/>
              </p:ext>
            </p:extLst>
          </p:nvPr>
        </p:nvGraphicFramePr>
        <p:xfrm>
          <a:off x="2799080" y="2460624"/>
          <a:ext cx="2362200" cy="1157288"/>
        </p:xfrm>
        <a:graphic>
          <a:graphicData uri="http://schemas.openxmlformats.org/presentationml/2006/ole">
            <mc:AlternateContent xmlns:mc="http://schemas.openxmlformats.org/markup-compatibility/2006">
              <mc:Choice xmlns:v="urn:schemas-microsoft-com:vml" Requires="v">
                <p:oleObj spid="_x0000_s22550" name="Equation" r:id="rId3" imgW="914400" imgH="444500" progId="Equation.3">
                  <p:embed/>
                </p:oleObj>
              </mc:Choice>
              <mc:Fallback>
                <p:oleObj name="Equation" r:id="rId3" imgW="914400" imgH="444500" progId="Equation.3">
                  <p:embed/>
                  <p:pic>
                    <p:nvPicPr>
                      <p:cNvPr id="1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9080" y="2460624"/>
                        <a:ext cx="2362200" cy="1157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4"/>
          <p:cNvGraphicFramePr>
            <a:graphicFrameLocks noChangeAspect="1"/>
          </p:cNvGraphicFramePr>
          <p:nvPr>
            <p:extLst>
              <p:ext uri="{D42A27DB-BD31-4B8C-83A1-F6EECF244321}">
                <p14:modId xmlns:p14="http://schemas.microsoft.com/office/powerpoint/2010/main" val="3187695456"/>
              </p:ext>
            </p:extLst>
          </p:nvPr>
        </p:nvGraphicFramePr>
        <p:xfrm>
          <a:off x="2135557" y="4970652"/>
          <a:ext cx="4503738" cy="1173163"/>
        </p:xfrm>
        <a:graphic>
          <a:graphicData uri="http://schemas.openxmlformats.org/presentationml/2006/ole">
            <mc:AlternateContent xmlns:mc="http://schemas.openxmlformats.org/markup-compatibility/2006">
              <mc:Choice xmlns:v="urn:schemas-microsoft-com:vml" Requires="v">
                <p:oleObj spid="_x0000_s22551" name="Equation" r:id="rId5" imgW="1726920" imgH="431640" progId="Equation.3">
                  <p:embed/>
                </p:oleObj>
              </mc:Choice>
              <mc:Fallback>
                <p:oleObj name="Equation" r:id="rId5" imgW="1726920" imgH="431640" progId="Equation.3">
                  <p:embed/>
                  <p:pic>
                    <p:nvPicPr>
                      <p:cNvPr id="13"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5557" y="4970652"/>
                        <a:ext cx="4503738" cy="1173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p:cNvSpPr/>
          <p:nvPr/>
        </p:nvSpPr>
        <p:spPr>
          <a:xfrm>
            <a:off x="331893" y="471788"/>
            <a:ext cx="8385387" cy="707886"/>
          </a:xfrm>
          <a:prstGeom prst="rect">
            <a:avLst/>
          </a:prstGeom>
        </p:spPr>
        <p:txBody>
          <a:bodyPr wrap="square">
            <a:spAutoFit/>
          </a:bodyPr>
          <a:lstStyle/>
          <a:p>
            <a:r>
              <a:rPr lang="en-GB" sz="2000" b="1" dirty="0">
                <a:solidFill>
                  <a:srgbClr val="000000"/>
                </a:solidFill>
                <a:latin typeface="JOAGKA+Arial,Bold"/>
              </a:rPr>
              <a:t>C. Latent Heat Flux (</a:t>
            </a:r>
            <a:r>
              <a:rPr lang="el-GR" sz="2000" dirty="0">
                <a:solidFill>
                  <a:srgbClr val="000000"/>
                </a:solidFill>
                <a:latin typeface="JOAGKA+Arial,Bold"/>
              </a:rPr>
              <a:t>λ</a:t>
            </a:r>
            <a:r>
              <a:rPr lang="en-GB" sz="2000" b="1" dirty="0">
                <a:solidFill>
                  <a:srgbClr val="000000"/>
                </a:solidFill>
                <a:latin typeface="JOAGKA+Arial,Bold"/>
              </a:rPr>
              <a:t>ET), Instantaneous ET (</a:t>
            </a:r>
            <a:r>
              <a:rPr lang="en-GB" sz="2000" b="1" dirty="0" err="1">
                <a:solidFill>
                  <a:srgbClr val="000000"/>
                </a:solidFill>
                <a:latin typeface="JOAGKA+Arial,Bold"/>
              </a:rPr>
              <a:t>ET</a:t>
            </a:r>
            <a:r>
              <a:rPr lang="en-GB" sz="2000" b="1" baseline="30000" dirty="0" err="1">
                <a:solidFill>
                  <a:srgbClr val="000000"/>
                </a:solidFill>
                <a:latin typeface="JOAGKA+Arial,Bold"/>
              </a:rPr>
              <a:t>inst</a:t>
            </a:r>
            <a:r>
              <a:rPr lang="en-GB" sz="2000" b="1" dirty="0">
                <a:solidFill>
                  <a:srgbClr val="000000"/>
                </a:solidFill>
                <a:latin typeface="JOAGKA+Arial,Bold"/>
              </a:rPr>
              <a:t>), and Reference ET Fraction (</a:t>
            </a:r>
            <a:r>
              <a:rPr lang="en-GB" sz="2000" b="1" dirty="0" err="1">
                <a:solidFill>
                  <a:srgbClr val="000000"/>
                </a:solidFill>
                <a:latin typeface="JOAGKA+Arial,Bold"/>
              </a:rPr>
              <a:t>ET</a:t>
            </a:r>
            <a:r>
              <a:rPr lang="en-GB" sz="2000" b="1" baseline="30000" dirty="0" err="1">
                <a:solidFill>
                  <a:srgbClr val="000000"/>
                </a:solidFill>
                <a:latin typeface="JOAGKA+Arial,Bold"/>
              </a:rPr>
              <a:t>r</a:t>
            </a:r>
            <a:r>
              <a:rPr lang="en-GB" sz="2000" b="1" dirty="0" err="1">
                <a:solidFill>
                  <a:srgbClr val="000000"/>
                </a:solidFill>
                <a:latin typeface="JOAGKA+Arial,Bold"/>
              </a:rPr>
              <a:t>F</a:t>
            </a:r>
            <a:r>
              <a:rPr lang="en-GB" sz="2000" b="1" dirty="0">
                <a:solidFill>
                  <a:srgbClr val="000000"/>
                </a:solidFill>
                <a:latin typeface="JOAGKA+Arial,Bold"/>
              </a:rPr>
              <a:t>) </a:t>
            </a:r>
            <a:endParaRPr lang="en-GB" sz="2000" dirty="0"/>
          </a:p>
        </p:txBody>
      </p:sp>
      <p:pic>
        <p:nvPicPr>
          <p:cNvPr id="3" name="Picture 2"/>
          <p:cNvPicPr>
            <a:picLocks noChangeAspect="1"/>
          </p:cNvPicPr>
          <p:nvPr/>
        </p:nvPicPr>
        <p:blipFill>
          <a:blip r:embed="rId7"/>
          <a:stretch>
            <a:fillRect/>
          </a:stretch>
        </p:blipFill>
        <p:spPr>
          <a:xfrm>
            <a:off x="501227" y="1548870"/>
            <a:ext cx="8216053" cy="789490"/>
          </a:xfrm>
          <a:prstGeom prst="rect">
            <a:avLst/>
          </a:prstGeom>
        </p:spPr>
      </p:pic>
      <p:pic>
        <p:nvPicPr>
          <p:cNvPr id="4" name="Picture 3"/>
          <p:cNvPicPr>
            <a:picLocks noChangeAspect="1"/>
          </p:cNvPicPr>
          <p:nvPr/>
        </p:nvPicPr>
        <p:blipFill>
          <a:blip r:embed="rId8"/>
          <a:stretch>
            <a:fillRect/>
          </a:stretch>
        </p:blipFill>
        <p:spPr>
          <a:xfrm>
            <a:off x="331893" y="3811966"/>
            <a:ext cx="8541173" cy="1074039"/>
          </a:xfrm>
          <a:prstGeom prst="rect">
            <a:avLst/>
          </a:prstGeom>
        </p:spPr>
      </p:pic>
    </p:spTree>
    <p:extLst>
      <p:ext uri="{BB962C8B-B14F-4D97-AF65-F5344CB8AC3E}">
        <p14:creationId xmlns:p14="http://schemas.microsoft.com/office/powerpoint/2010/main" val="6674510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ChangeArrowheads="1"/>
          </p:cNvSpPr>
          <p:nvPr/>
        </p:nvSpPr>
        <p:spPr bwMode="auto">
          <a:xfrm>
            <a:off x="457200" y="274638"/>
            <a:ext cx="822960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panose="020B0604020202020204" pitchFamily="34" charset="0"/>
              </a:defRPr>
            </a:lvl1pPr>
            <a:lvl2pPr algn="ctr">
              <a:defRPr sz="4400">
                <a:solidFill>
                  <a:schemeClr val="tx2"/>
                </a:solidFill>
                <a:latin typeface="Arial" panose="020B0604020202020204" pitchFamily="34" charset="0"/>
              </a:defRPr>
            </a:lvl2pPr>
            <a:lvl3pPr algn="ctr">
              <a:defRPr sz="4400">
                <a:solidFill>
                  <a:schemeClr val="tx2"/>
                </a:solidFill>
                <a:latin typeface="Arial" panose="020B0604020202020204" pitchFamily="34" charset="0"/>
              </a:defRPr>
            </a:lvl3pPr>
            <a:lvl4pPr algn="ctr">
              <a:defRPr sz="4400">
                <a:solidFill>
                  <a:schemeClr val="tx2"/>
                </a:solidFill>
                <a:latin typeface="Arial" panose="020B0604020202020204" pitchFamily="34" charset="0"/>
              </a:defRPr>
            </a:lvl4pPr>
            <a:lvl5pPr algn="ctr">
              <a:defRPr sz="4400">
                <a:solidFill>
                  <a:schemeClr val="tx2"/>
                </a:solidFill>
                <a:latin typeface="Arial" panose="020B0604020202020204" pitchFamily="34" charset="0"/>
              </a:defRPr>
            </a:lvl5pPr>
            <a:lvl6pPr marL="457200" algn="ctr" fontAlgn="base">
              <a:spcBef>
                <a:spcPct val="0"/>
              </a:spcBef>
              <a:spcAft>
                <a:spcPct val="0"/>
              </a:spcAft>
              <a:defRPr sz="4400">
                <a:solidFill>
                  <a:schemeClr val="tx2"/>
                </a:solidFill>
                <a:latin typeface="Arial" panose="020B0604020202020204" pitchFamily="34" charset="0"/>
              </a:defRPr>
            </a:lvl6pPr>
            <a:lvl7pPr marL="914400" algn="ctr" fontAlgn="base">
              <a:spcBef>
                <a:spcPct val="0"/>
              </a:spcBef>
              <a:spcAft>
                <a:spcPct val="0"/>
              </a:spcAft>
              <a:defRPr sz="4400">
                <a:solidFill>
                  <a:schemeClr val="tx2"/>
                </a:solidFill>
                <a:latin typeface="Arial" panose="020B0604020202020204" pitchFamily="34" charset="0"/>
              </a:defRPr>
            </a:lvl7pPr>
            <a:lvl8pPr marL="1371600" algn="ctr" fontAlgn="base">
              <a:spcBef>
                <a:spcPct val="0"/>
              </a:spcBef>
              <a:spcAft>
                <a:spcPct val="0"/>
              </a:spcAft>
              <a:defRPr sz="4400">
                <a:solidFill>
                  <a:schemeClr val="tx2"/>
                </a:solidFill>
                <a:latin typeface="Arial" panose="020B0604020202020204" pitchFamily="34" charset="0"/>
              </a:defRPr>
            </a:lvl8pPr>
            <a:lvl9pPr marL="1828800" algn="ctr" fontAlgn="base">
              <a:spcBef>
                <a:spcPct val="0"/>
              </a:spcBef>
              <a:spcAft>
                <a:spcPct val="0"/>
              </a:spcAft>
              <a:defRPr sz="4400">
                <a:solidFill>
                  <a:schemeClr val="tx2"/>
                </a:solidFill>
                <a:latin typeface="Arial" panose="020B0604020202020204" pitchFamily="34" charset="0"/>
              </a:defRPr>
            </a:lvl9pPr>
          </a:lstStyle>
          <a:p>
            <a:r>
              <a:rPr lang="en-US" sz="3600" dirty="0">
                <a:solidFill>
                  <a:schemeClr val="tx1"/>
                </a:solidFill>
                <a:latin typeface="Times New Roman" panose="02020603050405020304" pitchFamily="18" charset="0"/>
                <a:cs typeface="Times New Roman" panose="02020603050405020304" pitchFamily="18" charset="0"/>
              </a:rPr>
              <a:t>Water balance: </a:t>
            </a:r>
            <a:r>
              <a:rPr lang="en-US" sz="3600" dirty="0" err="1">
                <a:solidFill>
                  <a:schemeClr val="tx1"/>
                </a:solidFill>
                <a:latin typeface="Times New Roman" panose="02020603050405020304" pitchFamily="18" charset="0"/>
                <a:cs typeface="Times New Roman" panose="02020603050405020304" pitchFamily="18" charset="0"/>
              </a:rPr>
              <a:t>Lysimeter</a:t>
            </a:r>
            <a:endParaRPr lang="en-US" sz="3600" dirty="0">
              <a:solidFill>
                <a:schemeClr val="tx1"/>
              </a:solidFill>
              <a:latin typeface="Times New Roman" panose="02020603050405020304" pitchFamily="18" charset="0"/>
              <a:cs typeface="Times New Roman" panose="02020603050405020304" pitchFamily="18" charset="0"/>
            </a:endParaRPr>
          </a:p>
        </p:txBody>
      </p:sp>
      <p:pic>
        <p:nvPicPr>
          <p:cNvPr id="91142" name="Picture 6"/>
          <p:cNvPicPr>
            <a:picLocks noChangeAspect="1" noChangeArrowheads="1"/>
          </p:cNvPicPr>
          <p:nvPr/>
        </p:nvPicPr>
        <p:blipFill>
          <a:blip r:embed="rId2">
            <a:extLst>
              <a:ext uri="{28A0092B-C50C-407E-A947-70E740481C1C}">
                <a14:useLocalDpi xmlns:a14="http://schemas.microsoft.com/office/drawing/2010/main" val="0"/>
              </a:ext>
            </a:extLst>
          </a:blip>
          <a:srcRect r="7126"/>
          <a:stretch>
            <a:fillRect/>
          </a:stretch>
        </p:blipFill>
        <p:spPr bwMode="auto">
          <a:xfrm>
            <a:off x="0" y="1143000"/>
            <a:ext cx="31242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3" name="Picture 7"/>
          <p:cNvPicPr>
            <a:picLocks noChangeAspect="1" noChangeArrowheads="1"/>
          </p:cNvPicPr>
          <p:nvPr/>
        </p:nvPicPr>
        <p:blipFill>
          <a:blip r:embed="rId3">
            <a:extLst>
              <a:ext uri="{28A0092B-C50C-407E-A947-70E740481C1C}">
                <a14:useLocalDpi xmlns:a14="http://schemas.microsoft.com/office/drawing/2010/main" val="0"/>
              </a:ext>
            </a:extLst>
          </a:blip>
          <a:srcRect l="11713"/>
          <a:stretch>
            <a:fillRect/>
          </a:stretch>
        </p:blipFill>
        <p:spPr bwMode="auto">
          <a:xfrm>
            <a:off x="6248400" y="1143000"/>
            <a:ext cx="28956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144" name="Picture 8"/>
          <p:cNvPicPr>
            <a:picLocks noChangeAspect="1" noChangeArrowheads="1"/>
          </p:cNvPicPr>
          <p:nvPr/>
        </p:nvPicPr>
        <p:blipFill>
          <a:blip r:embed="rId4">
            <a:extLst>
              <a:ext uri="{28A0092B-C50C-407E-A947-70E740481C1C}">
                <a14:useLocalDpi xmlns:a14="http://schemas.microsoft.com/office/drawing/2010/main" val="0"/>
              </a:ext>
            </a:extLst>
          </a:blip>
          <a:srcRect l="6796" r="4861"/>
          <a:stretch>
            <a:fillRect/>
          </a:stretch>
        </p:blipFill>
        <p:spPr bwMode="auto">
          <a:xfrm>
            <a:off x="3200400" y="1143000"/>
            <a:ext cx="2971800" cy="224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145" name="Rectangle 9"/>
          <p:cNvSpPr>
            <a:spLocks noChangeArrowheads="1"/>
          </p:cNvSpPr>
          <p:nvPr/>
        </p:nvSpPr>
        <p:spPr bwMode="auto">
          <a:xfrm>
            <a:off x="685800" y="3733800"/>
            <a:ext cx="71628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b="1" i="1" dirty="0"/>
              <a:t>Left and center</a:t>
            </a:r>
            <a:r>
              <a:rPr lang="en-US" b="1" dirty="0"/>
              <a:t>, construction of the two large weighing </a:t>
            </a:r>
            <a:r>
              <a:rPr lang="en-US" b="1" dirty="0" err="1"/>
              <a:t>lysimeters</a:t>
            </a:r>
            <a:r>
              <a:rPr lang="en-US" b="1" dirty="0"/>
              <a:t> at KREC began in 1986. Each </a:t>
            </a:r>
            <a:r>
              <a:rPr lang="en-US" b="1" dirty="0" err="1"/>
              <a:t>lysimeter</a:t>
            </a:r>
            <a:r>
              <a:rPr lang="en-US" b="1" dirty="0"/>
              <a:t> consists of an underground chamber that houses a </a:t>
            </a:r>
            <a:r>
              <a:rPr lang="en-US" b="1" dirty="0" err="1"/>
              <a:t>balancebeam</a:t>
            </a:r>
            <a:endParaRPr lang="en-US" b="1" dirty="0"/>
          </a:p>
          <a:p>
            <a:r>
              <a:rPr lang="en-US" b="1" dirty="0"/>
              <a:t>weighing system with a rectangular “flower pot” measuring 6.5 feet wide by 13 feet long by 6.5 feet deep. </a:t>
            </a:r>
            <a:r>
              <a:rPr lang="en-US" b="1" i="1" dirty="0"/>
              <a:t>Right</a:t>
            </a:r>
            <a:r>
              <a:rPr lang="en-US" b="1" dirty="0"/>
              <a:t>, researchers</a:t>
            </a:r>
          </a:p>
          <a:p>
            <a:r>
              <a:rPr lang="en-US" b="1" dirty="0"/>
              <a:t>enter the completed </a:t>
            </a:r>
            <a:r>
              <a:rPr lang="en-US" b="1" dirty="0" err="1"/>
              <a:t>lysimeter</a:t>
            </a:r>
            <a:r>
              <a:rPr lang="en-US" b="1" dirty="0"/>
              <a:t>.</a:t>
            </a:r>
          </a:p>
        </p:txBody>
      </p:sp>
    </p:spTree>
    <p:extLst>
      <p:ext uri="{BB962C8B-B14F-4D97-AF65-F5344CB8AC3E}">
        <p14:creationId xmlns:p14="http://schemas.microsoft.com/office/powerpoint/2010/main" val="2458851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reeform 2"/>
          <p:cNvSpPr>
            <a:spLocks/>
          </p:cNvSpPr>
          <p:nvPr/>
        </p:nvSpPr>
        <p:spPr bwMode="auto">
          <a:xfrm>
            <a:off x="6172200" y="1447800"/>
            <a:ext cx="1752600" cy="381000"/>
          </a:xfrm>
          <a:custGeom>
            <a:avLst/>
            <a:gdLst>
              <a:gd name="T0" fmla="*/ 0 w 1104"/>
              <a:gd name="T1" fmla="*/ 48 h 240"/>
              <a:gd name="T2" fmla="*/ 96 w 1104"/>
              <a:gd name="T3" fmla="*/ 96 h 240"/>
              <a:gd name="T4" fmla="*/ 672 w 1104"/>
              <a:gd name="T5" fmla="*/ 192 h 240"/>
              <a:gd name="T6" fmla="*/ 1104 w 1104"/>
              <a:gd name="T7" fmla="*/ 240 h 240"/>
              <a:gd name="T8" fmla="*/ 960 w 1104"/>
              <a:gd name="T9" fmla="*/ 0 h 240"/>
              <a:gd name="T10" fmla="*/ 0 w 1104"/>
              <a:gd name="T11" fmla="*/ 48 h 240"/>
            </a:gdLst>
            <a:ahLst/>
            <a:cxnLst>
              <a:cxn ang="0">
                <a:pos x="T0" y="T1"/>
              </a:cxn>
              <a:cxn ang="0">
                <a:pos x="T2" y="T3"/>
              </a:cxn>
              <a:cxn ang="0">
                <a:pos x="T4" y="T5"/>
              </a:cxn>
              <a:cxn ang="0">
                <a:pos x="T6" y="T7"/>
              </a:cxn>
              <a:cxn ang="0">
                <a:pos x="T8" y="T9"/>
              </a:cxn>
              <a:cxn ang="0">
                <a:pos x="T10" y="T11"/>
              </a:cxn>
            </a:cxnLst>
            <a:rect l="0" t="0" r="r" b="b"/>
            <a:pathLst>
              <a:path w="1104" h="240">
                <a:moveTo>
                  <a:pt x="0" y="48"/>
                </a:moveTo>
                <a:lnTo>
                  <a:pt x="96" y="96"/>
                </a:lnTo>
                <a:lnTo>
                  <a:pt x="672" y="192"/>
                </a:lnTo>
                <a:lnTo>
                  <a:pt x="1104" y="240"/>
                </a:lnTo>
                <a:lnTo>
                  <a:pt x="960" y="0"/>
                </a:lnTo>
                <a:lnTo>
                  <a:pt x="0" y="48"/>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3" name="Line 3"/>
          <p:cNvSpPr>
            <a:spLocks noChangeShapeType="1"/>
          </p:cNvSpPr>
          <p:nvPr/>
        </p:nvSpPr>
        <p:spPr bwMode="auto">
          <a:xfrm flipV="1">
            <a:off x="914400" y="3048000"/>
            <a:ext cx="1066800" cy="304800"/>
          </a:xfrm>
          <a:prstGeom prst="line">
            <a:avLst/>
          </a:prstGeom>
          <a:noFill/>
          <a:ln w="762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02404" name="Group 4"/>
          <p:cNvGrpSpPr>
            <a:grpSpLocks/>
          </p:cNvGrpSpPr>
          <p:nvPr/>
        </p:nvGrpSpPr>
        <p:grpSpPr bwMode="auto">
          <a:xfrm>
            <a:off x="381000" y="1371600"/>
            <a:ext cx="8686800" cy="5867400"/>
            <a:chOff x="0" y="624"/>
            <a:chExt cx="5472" cy="3696"/>
          </a:xfrm>
        </p:grpSpPr>
        <p:graphicFrame>
          <p:nvGraphicFramePr>
            <p:cNvPr id="102405" name="Object 5"/>
            <p:cNvGraphicFramePr>
              <a:graphicFrameLocks noChangeAspect="1"/>
            </p:cNvGraphicFramePr>
            <p:nvPr/>
          </p:nvGraphicFramePr>
          <p:xfrm>
            <a:off x="0" y="624"/>
            <a:ext cx="5441" cy="3341"/>
          </p:xfrm>
          <a:graphic>
            <a:graphicData uri="http://schemas.openxmlformats.org/presentationml/2006/ole">
              <mc:AlternateContent xmlns:mc="http://schemas.openxmlformats.org/markup-compatibility/2006">
                <mc:Choice xmlns:v="urn:schemas-microsoft-com:vml" Requires="v">
                  <p:oleObj spid="_x0000_s19734" name="CorelDRAW" r:id="rId3" imgW="9387230" imgH="5764835" progId="CorelDRAW.Graphic.10">
                    <p:embed/>
                  </p:oleObj>
                </mc:Choice>
                <mc:Fallback>
                  <p:oleObj name="CorelDRAW" r:id="rId3" imgW="9387230" imgH="5764835"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24"/>
                          <a:ext cx="5441" cy="3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06" name="Text Box 6"/>
            <p:cNvSpPr txBox="1">
              <a:spLocks noChangeArrowheads="1"/>
            </p:cNvSpPr>
            <p:nvPr/>
          </p:nvSpPr>
          <p:spPr bwMode="auto">
            <a:xfrm>
              <a:off x="3840" y="4089"/>
              <a:ext cx="11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en-US">
                <a:solidFill>
                  <a:srgbClr val="3333FF"/>
                </a:solidFill>
                <a:latin typeface="Tahoma" panose="020B0604030504040204" pitchFamily="34" charset="0"/>
              </a:endParaRPr>
            </a:p>
          </p:txBody>
        </p:sp>
        <p:sp>
          <p:nvSpPr>
            <p:cNvPr id="102407" name="Freeform 7"/>
            <p:cNvSpPr>
              <a:spLocks/>
            </p:cNvSpPr>
            <p:nvPr/>
          </p:nvSpPr>
          <p:spPr bwMode="auto">
            <a:xfrm>
              <a:off x="432" y="720"/>
              <a:ext cx="1152" cy="1968"/>
            </a:xfrm>
            <a:custGeom>
              <a:avLst/>
              <a:gdLst>
                <a:gd name="T0" fmla="*/ 1152 w 1152"/>
                <a:gd name="T1" fmla="*/ 48 h 1968"/>
                <a:gd name="T2" fmla="*/ 960 w 1152"/>
                <a:gd name="T3" fmla="*/ 384 h 1968"/>
                <a:gd name="T4" fmla="*/ 0 w 1152"/>
                <a:gd name="T5" fmla="*/ 1968 h 1968"/>
                <a:gd name="T6" fmla="*/ 528 w 1152"/>
                <a:gd name="T7" fmla="*/ 0 h 1968"/>
                <a:gd name="T8" fmla="*/ 1152 w 1152"/>
                <a:gd name="T9" fmla="*/ 48 h 1968"/>
              </a:gdLst>
              <a:ahLst/>
              <a:cxnLst>
                <a:cxn ang="0">
                  <a:pos x="T0" y="T1"/>
                </a:cxn>
                <a:cxn ang="0">
                  <a:pos x="T2" y="T3"/>
                </a:cxn>
                <a:cxn ang="0">
                  <a:pos x="T4" y="T5"/>
                </a:cxn>
                <a:cxn ang="0">
                  <a:pos x="T6" y="T7"/>
                </a:cxn>
                <a:cxn ang="0">
                  <a:pos x="T8" y="T9"/>
                </a:cxn>
              </a:cxnLst>
              <a:rect l="0" t="0" r="r" b="b"/>
              <a:pathLst>
                <a:path w="1152" h="1968">
                  <a:moveTo>
                    <a:pt x="1152" y="48"/>
                  </a:moveTo>
                  <a:lnTo>
                    <a:pt x="960" y="384"/>
                  </a:lnTo>
                  <a:lnTo>
                    <a:pt x="0" y="1968"/>
                  </a:lnTo>
                  <a:lnTo>
                    <a:pt x="528" y="0"/>
                  </a:lnTo>
                  <a:lnTo>
                    <a:pt x="1152" y="48"/>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8" name="Freeform 8"/>
            <p:cNvSpPr>
              <a:spLocks/>
            </p:cNvSpPr>
            <p:nvPr/>
          </p:nvSpPr>
          <p:spPr bwMode="auto">
            <a:xfrm>
              <a:off x="0" y="3216"/>
              <a:ext cx="4656" cy="768"/>
            </a:xfrm>
            <a:custGeom>
              <a:avLst/>
              <a:gdLst>
                <a:gd name="T0" fmla="*/ 192 w 4656"/>
                <a:gd name="T1" fmla="*/ 0 h 768"/>
                <a:gd name="T2" fmla="*/ 4656 w 4656"/>
                <a:gd name="T3" fmla="*/ 768 h 768"/>
                <a:gd name="T4" fmla="*/ 48 w 4656"/>
                <a:gd name="T5" fmla="*/ 768 h 768"/>
                <a:gd name="T6" fmla="*/ 0 w 4656"/>
                <a:gd name="T7" fmla="*/ 672 h 768"/>
                <a:gd name="T8" fmla="*/ 192 w 4656"/>
                <a:gd name="T9" fmla="*/ 0 h 768"/>
              </a:gdLst>
              <a:ahLst/>
              <a:cxnLst>
                <a:cxn ang="0">
                  <a:pos x="T0" y="T1"/>
                </a:cxn>
                <a:cxn ang="0">
                  <a:pos x="T2" y="T3"/>
                </a:cxn>
                <a:cxn ang="0">
                  <a:pos x="T4" y="T5"/>
                </a:cxn>
                <a:cxn ang="0">
                  <a:pos x="T6" y="T7"/>
                </a:cxn>
                <a:cxn ang="0">
                  <a:pos x="T8" y="T9"/>
                </a:cxn>
              </a:cxnLst>
              <a:rect l="0" t="0" r="r" b="b"/>
              <a:pathLst>
                <a:path w="4656" h="768">
                  <a:moveTo>
                    <a:pt x="192" y="0"/>
                  </a:moveTo>
                  <a:lnTo>
                    <a:pt x="4656" y="768"/>
                  </a:lnTo>
                  <a:lnTo>
                    <a:pt x="48" y="768"/>
                  </a:lnTo>
                  <a:lnTo>
                    <a:pt x="0" y="672"/>
                  </a:lnTo>
                  <a:lnTo>
                    <a:pt x="192" y="0"/>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09" name="Freeform 9"/>
            <p:cNvSpPr>
              <a:spLocks/>
            </p:cNvSpPr>
            <p:nvPr/>
          </p:nvSpPr>
          <p:spPr bwMode="auto">
            <a:xfrm>
              <a:off x="3504" y="816"/>
              <a:ext cx="1104" cy="240"/>
            </a:xfrm>
            <a:custGeom>
              <a:avLst/>
              <a:gdLst>
                <a:gd name="T0" fmla="*/ 0 w 1104"/>
                <a:gd name="T1" fmla="*/ 48 h 240"/>
                <a:gd name="T2" fmla="*/ 96 w 1104"/>
                <a:gd name="T3" fmla="*/ 96 h 240"/>
                <a:gd name="T4" fmla="*/ 672 w 1104"/>
                <a:gd name="T5" fmla="*/ 192 h 240"/>
                <a:gd name="T6" fmla="*/ 1104 w 1104"/>
                <a:gd name="T7" fmla="*/ 240 h 240"/>
                <a:gd name="T8" fmla="*/ 960 w 1104"/>
                <a:gd name="T9" fmla="*/ 0 h 240"/>
                <a:gd name="T10" fmla="*/ 0 w 1104"/>
                <a:gd name="T11" fmla="*/ 48 h 240"/>
              </a:gdLst>
              <a:ahLst/>
              <a:cxnLst>
                <a:cxn ang="0">
                  <a:pos x="T0" y="T1"/>
                </a:cxn>
                <a:cxn ang="0">
                  <a:pos x="T2" y="T3"/>
                </a:cxn>
                <a:cxn ang="0">
                  <a:pos x="T4" y="T5"/>
                </a:cxn>
                <a:cxn ang="0">
                  <a:pos x="T6" y="T7"/>
                </a:cxn>
                <a:cxn ang="0">
                  <a:pos x="T8" y="T9"/>
                </a:cxn>
                <a:cxn ang="0">
                  <a:pos x="T10" y="T11"/>
                </a:cxn>
              </a:cxnLst>
              <a:rect l="0" t="0" r="r" b="b"/>
              <a:pathLst>
                <a:path w="1104" h="240">
                  <a:moveTo>
                    <a:pt x="0" y="48"/>
                  </a:moveTo>
                  <a:lnTo>
                    <a:pt x="96" y="96"/>
                  </a:lnTo>
                  <a:lnTo>
                    <a:pt x="672" y="192"/>
                  </a:lnTo>
                  <a:lnTo>
                    <a:pt x="1104" y="240"/>
                  </a:lnTo>
                  <a:lnTo>
                    <a:pt x="960" y="0"/>
                  </a:lnTo>
                  <a:lnTo>
                    <a:pt x="0" y="48"/>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410" name="Freeform 10"/>
            <p:cNvSpPr>
              <a:spLocks/>
            </p:cNvSpPr>
            <p:nvPr/>
          </p:nvSpPr>
          <p:spPr bwMode="auto">
            <a:xfrm>
              <a:off x="4320" y="1296"/>
              <a:ext cx="1152" cy="2688"/>
            </a:xfrm>
            <a:custGeom>
              <a:avLst/>
              <a:gdLst>
                <a:gd name="T0" fmla="*/ 288 w 1152"/>
                <a:gd name="T1" fmla="*/ 0 h 2688"/>
                <a:gd name="T2" fmla="*/ 144 w 1152"/>
                <a:gd name="T3" fmla="*/ 2448 h 2688"/>
                <a:gd name="T4" fmla="*/ 48 w 1152"/>
                <a:gd name="T5" fmla="*/ 2640 h 2688"/>
                <a:gd name="T6" fmla="*/ 0 w 1152"/>
                <a:gd name="T7" fmla="*/ 2688 h 2688"/>
                <a:gd name="T8" fmla="*/ 1152 w 1152"/>
                <a:gd name="T9" fmla="*/ 2688 h 2688"/>
                <a:gd name="T10" fmla="*/ 1152 w 1152"/>
                <a:gd name="T11" fmla="*/ 2544 h 2688"/>
                <a:gd name="T12" fmla="*/ 576 w 1152"/>
                <a:gd name="T13" fmla="*/ 816 h 2688"/>
                <a:gd name="T14" fmla="*/ 528 w 1152"/>
                <a:gd name="T15" fmla="*/ 720 h 2688"/>
                <a:gd name="T16" fmla="*/ 336 w 1152"/>
                <a:gd name="T17" fmla="*/ 0 h 2688"/>
                <a:gd name="T18" fmla="*/ 288 w 1152"/>
                <a:gd name="T19" fmla="*/ 0 h 2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2" h="2688">
                  <a:moveTo>
                    <a:pt x="288" y="0"/>
                  </a:moveTo>
                  <a:lnTo>
                    <a:pt x="144" y="2448"/>
                  </a:lnTo>
                  <a:lnTo>
                    <a:pt x="48" y="2640"/>
                  </a:lnTo>
                  <a:lnTo>
                    <a:pt x="0" y="2688"/>
                  </a:lnTo>
                  <a:lnTo>
                    <a:pt x="1152" y="2688"/>
                  </a:lnTo>
                  <a:lnTo>
                    <a:pt x="1152" y="2544"/>
                  </a:lnTo>
                  <a:lnTo>
                    <a:pt x="576" y="816"/>
                  </a:lnTo>
                  <a:lnTo>
                    <a:pt x="528" y="720"/>
                  </a:lnTo>
                  <a:lnTo>
                    <a:pt x="336" y="0"/>
                  </a:lnTo>
                  <a:lnTo>
                    <a:pt x="288" y="0"/>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02411" name="Text Box 11"/>
          <p:cNvSpPr txBox="1">
            <a:spLocks noChangeArrowheads="1"/>
          </p:cNvSpPr>
          <p:nvPr/>
        </p:nvSpPr>
        <p:spPr bwMode="auto">
          <a:xfrm>
            <a:off x="0" y="2895600"/>
            <a:ext cx="17589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t>path/row: 33/36</a:t>
            </a:r>
          </a:p>
        </p:txBody>
      </p:sp>
      <p:sp>
        <p:nvSpPr>
          <p:cNvPr id="102412" name="Text Box 12"/>
          <p:cNvSpPr txBox="1">
            <a:spLocks noChangeArrowheads="1"/>
          </p:cNvSpPr>
          <p:nvPr/>
        </p:nvSpPr>
        <p:spPr bwMode="auto">
          <a:xfrm>
            <a:off x="3048000" y="228600"/>
            <a:ext cx="5454650" cy="641350"/>
          </a:xfrm>
          <a:prstGeom prst="rect">
            <a:avLst/>
          </a:prstGeom>
          <a:solidFill>
            <a:srgbClr val="F3F3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solidFill>
                  <a:schemeClr val="tx2"/>
                </a:solidFill>
              </a:rPr>
              <a:t>ET (mm/d) estimation from Energy Balance Method </a:t>
            </a:r>
          </a:p>
          <a:p>
            <a:r>
              <a:rPr lang="en-US">
                <a:solidFill>
                  <a:schemeClr val="tx2"/>
                </a:solidFill>
              </a:rPr>
              <a:t>                                  </a:t>
            </a:r>
            <a:r>
              <a:rPr lang="en-US" b="1">
                <a:solidFill>
                  <a:schemeClr val="hlink"/>
                </a:solidFill>
                <a:effectLst>
                  <a:outerShdw blurRad="38100" dist="38100" dir="2700000" algn="tl">
                    <a:srgbClr val="C0C0C0"/>
                  </a:outerShdw>
                </a:effectLst>
              </a:rPr>
              <a:t>June 16 2002</a:t>
            </a:r>
          </a:p>
        </p:txBody>
      </p:sp>
      <p:graphicFrame>
        <p:nvGraphicFramePr>
          <p:cNvPr id="102413" name="Object 13"/>
          <p:cNvGraphicFramePr>
            <a:graphicFrameLocks noGrp="1" noChangeAspect="1"/>
          </p:cNvGraphicFramePr>
          <p:nvPr>
            <p:ph idx="1"/>
          </p:nvPr>
        </p:nvGraphicFramePr>
        <p:xfrm>
          <a:off x="7745413" y="990600"/>
          <a:ext cx="1398587" cy="4419600"/>
        </p:xfrm>
        <a:graphic>
          <a:graphicData uri="http://schemas.openxmlformats.org/presentationml/2006/ole">
            <mc:AlternateContent xmlns:mc="http://schemas.openxmlformats.org/markup-compatibility/2006">
              <mc:Choice xmlns:v="urn:schemas-microsoft-com:vml" Requires="v">
                <p:oleObj spid="_x0000_s19735" name="CorelDRAW" r:id="rId5" imgW="9387230" imgH="5764835" progId="CorelDRAW.Graphic.10">
                  <p:embed/>
                </p:oleObj>
              </mc:Choice>
              <mc:Fallback>
                <p:oleObj name="CorelDRAW" r:id="rId5" imgW="9387230" imgH="5764835" progId="CorelDRAW.Graphic.10">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l="89101" r="2246" b="55463"/>
                      <a:stretch>
                        <a:fillRect/>
                      </a:stretch>
                    </p:blipFill>
                    <p:spPr bwMode="auto">
                      <a:xfrm>
                        <a:off x="7745413" y="990600"/>
                        <a:ext cx="1398587"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02414" name="Picture 14"/>
          <p:cNvPicPr>
            <a:picLocks noChangeAspect="1" noChangeArrowheads="1"/>
          </p:cNvPicPr>
          <p:nvPr/>
        </p:nvPicPr>
        <p:blipFill>
          <a:blip r:embed="rId6" cstate="print">
            <a:extLst>
              <a:ext uri="{28A0092B-C50C-407E-A947-70E740481C1C}">
                <a14:useLocalDpi xmlns:a14="http://schemas.microsoft.com/office/drawing/2010/main" val="0"/>
              </a:ext>
            </a:extLst>
          </a:blip>
          <a:srcRect l="27029" t="25040" r="15210" b="6442"/>
          <a:stretch>
            <a:fillRect/>
          </a:stretch>
        </p:blipFill>
        <p:spPr bwMode="auto">
          <a:xfrm>
            <a:off x="228600" y="152400"/>
            <a:ext cx="2286000"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3221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nvGraphicFramePr>
        <p:xfrm>
          <a:off x="381000" y="1600200"/>
          <a:ext cx="8610600" cy="4632325"/>
        </p:xfrm>
        <a:graphic>
          <a:graphicData uri="http://schemas.openxmlformats.org/presentationml/2006/ole">
            <mc:AlternateContent xmlns:mc="http://schemas.openxmlformats.org/markup-compatibility/2006">
              <mc:Choice xmlns:v="urn:schemas-microsoft-com:vml" Requires="v">
                <p:oleObj spid="_x0000_s20620" name="Chart" r:id="rId3" imgW="7772638" imgH="4115038" progId="MSGraph.Chart.8">
                  <p:embed followColorScheme="full"/>
                </p:oleObj>
              </mc:Choice>
              <mc:Fallback>
                <p:oleObj name="Chart" r:id="rId3" imgW="7772638" imgH="4115038" progId="MSGraph.Chart.8">
                  <p:embed followColorScheme="full"/>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600200"/>
                        <a:ext cx="8610600" cy="463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 name="Rectangle 4"/>
          <p:cNvSpPr>
            <a:spLocks noGrp="1" noChangeArrowheads="1"/>
          </p:cNvSpPr>
          <p:nvPr>
            <p:ph type="title"/>
          </p:nvPr>
        </p:nvSpPr>
        <p:spPr>
          <a:xfrm>
            <a:off x="2230192" y="469453"/>
            <a:ext cx="4683617" cy="641350"/>
          </a:xfrm>
        </p:spPr>
        <p:txBody>
          <a:bodyPr>
            <a:normAutofit fontScale="90000"/>
          </a:bodyPr>
          <a:lstStyle/>
          <a:p>
            <a:r>
              <a:rPr lang="en-US"/>
              <a:t>Validation of SEBAL</a:t>
            </a:r>
          </a:p>
        </p:txBody>
      </p:sp>
      <p:sp>
        <p:nvSpPr>
          <p:cNvPr id="6" name="Text Box 5"/>
          <p:cNvSpPr txBox="1">
            <a:spLocks noChangeArrowheads="1"/>
          </p:cNvSpPr>
          <p:nvPr/>
        </p:nvSpPr>
        <p:spPr bwMode="auto">
          <a:xfrm>
            <a:off x="5029200" y="3581400"/>
            <a:ext cx="121920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1800">
                <a:latin typeface="Times New Roman" panose="02020603050405020304" pitchFamily="18" charset="0"/>
              </a:rPr>
              <a:t>SEBAL</a:t>
            </a:r>
            <a:br>
              <a:rPr lang="en-US" sz="1800">
                <a:latin typeface="Times New Roman" panose="02020603050405020304" pitchFamily="18" charset="0"/>
              </a:rPr>
            </a:br>
            <a:r>
              <a:rPr lang="en-US">
                <a:latin typeface="Times New Roman" panose="02020603050405020304" pitchFamily="18" charset="0"/>
              </a:rPr>
              <a:t>405 mm</a:t>
            </a:r>
            <a:endParaRPr lang="en-CA">
              <a:latin typeface="Times New Roman" panose="02020603050405020304" pitchFamily="18" charset="0"/>
            </a:endParaRPr>
          </a:p>
        </p:txBody>
      </p:sp>
      <p:sp>
        <p:nvSpPr>
          <p:cNvPr id="7" name="Text Box 8"/>
          <p:cNvSpPr txBox="1">
            <a:spLocks noChangeArrowheads="1"/>
          </p:cNvSpPr>
          <p:nvPr/>
        </p:nvSpPr>
        <p:spPr bwMode="auto">
          <a:xfrm>
            <a:off x="3352800" y="3581400"/>
            <a:ext cx="1190625"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dirty="0" err="1">
                <a:latin typeface="Times New Roman" panose="02020603050405020304" pitchFamily="18" charset="0"/>
              </a:rPr>
              <a:t>Lysimeter</a:t>
            </a:r>
            <a:r>
              <a:rPr lang="en-US" sz="1800" dirty="0">
                <a:latin typeface="Times New Roman" panose="02020603050405020304" pitchFamily="18" charset="0"/>
              </a:rPr>
              <a:t/>
            </a:r>
            <a:br>
              <a:rPr lang="en-US" sz="1800" dirty="0">
                <a:latin typeface="Times New Roman" panose="02020603050405020304" pitchFamily="18" charset="0"/>
              </a:rPr>
            </a:br>
            <a:r>
              <a:rPr lang="en-US" dirty="0">
                <a:latin typeface="Times New Roman" panose="02020603050405020304" pitchFamily="18" charset="0"/>
              </a:rPr>
              <a:t>388 mm</a:t>
            </a:r>
            <a:endParaRPr lang="en-CA" dirty="0">
              <a:latin typeface="Times New Roman" panose="02020603050405020304" pitchFamily="18" charset="0"/>
            </a:endParaRPr>
          </a:p>
        </p:txBody>
      </p:sp>
    </p:spTree>
    <p:extLst>
      <p:ext uri="{BB962C8B-B14F-4D97-AF65-F5344CB8AC3E}">
        <p14:creationId xmlns:p14="http://schemas.microsoft.com/office/powerpoint/2010/main" val="24543224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68742" y="365126"/>
            <a:ext cx="6006516" cy="6127748"/>
          </a:xfrm>
          <a:prstGeom prst="rect">
            <a:avLst/>
          </a:prstGeom>
        </p:spPr>
      </p:pic>
    </p:spTree>
    <p:extLst>
      <p:ext uri="{BB962C8B-B14F-4D97-AF65-F5344CB8AC3E}">
        <p14:creationId xmlns:p14="http://schemas.microsoft.com/office/powerpoint/2010/main" val="6929513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normAutofit/>
          </a:bodyPr>
          <a:lstStyle/>
          <a:p>
            <a:r>
              <a:rPr lang="en-US" sz="3200" dirty="0" smtClean="0">
                <a:latin typeface="Times New Roman" panose="02020603050405020304" pitchFamily="18" charset="0"/>
                <a:cs typeface="Times New Roman" panose="02020603050405020304" pitchFamily="18" charset="0"/>
              </a:rPr>
              <a:t>Remote </a:t>
            </a:r>
            <a:r>
              <a:rPr lang="en-US" sz="3200" dirty="0">
                <a:latin typeface="Times New Roman" panose="02020603050405020304" pitchFamily="18" charset="0"/>
                <a:cs typeface="Times New Roman" panose="02020603050405020304" pitchFamily="18" charset="0"/>
              </a:rPr>
              <a:t>sensing ET using energy balance method </a:t>
            </a:r>
          </a:p>
        </p:txBody>
      </p:sp>
      <p:graphicFrame>
        <p:nvGraphicFramePr>
          <p:cNvPr id="59398" name="Object 6"/>
          <p:cNvGraphicFramePr>
            <a:graphicFrameLocks noGrp="1" noChangeAspect="1"/>
          </p:cNvGraphicFramePr>
          <p:nvPr>
            <p:ph sz="half" idx="1"/>
            <p:extLst>
              <p:ext uri="{D42A27DB-BD31-4B8C-83A1-F6EECF244321}">
                <p14:modId xmlns:p14="http://schemas.microsoft.com/office/powerpoint/2010/main" val="3992717892"/>
              </p:ext>
            </p:extLst>
          </p:nvPr>
        </p:nvGraphicFramePr>
        <p:xfrm>
          <a:off x="533400" y="1708150"/>
          <a:ext cx="3276600" cy="711200"/>
        </p:xfrm>
        <a:graphic>
          <a:graphicData uri="http://schemas.openxmlformats.org/presentationml/2006/ole">
            <mc:AlternateContent xmlns:mc="http://schemas.openxmlformats.org/markup-compatibility/2006">
              <mc:Choice xmlns:v="urn:schemas-microsoft-com:vml" Requires="v">
                <p:oleObj spid="_x0000_s4396" name="Equation" r:id="rId3" imgW="1054080" imgH="228600" progId="Equation.3">
                  <p:embed/>
                </p:oleObj>
              </mc:Choice>
              <mc:Fallback>
                <p:oleObj name="Equation" r:id="rId3" imgW="10540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08150"/>
                        <a:ext cx="3276600"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9396" name="Picture 4"/>
          <p:cNvPicPr>
            <a:picLocks noGrp="1" noChangeAspect="1" noChangeArrowheads="1"/>
          </p:cNvPicPr>
          <p:nvPr>
            <p:ph sz="quarter" idx="2"/>
          </p:nvPr>
        </p:nvPicPr>
        <p:blipFill>
          <a:blip r:embed="rId5">
            <a:extLst>
              <a:ext uri="{28A0092B-C50C-407E-A947-70E740481C1C}">
                <a14:useLocalDpi xmlns:a14="http://schemas.microsoft.com/office/drawing/2010/main" val="0"/>
              </a:ext>
            </a:extLst>
          </a:blip>
          <a:srcRect/>
          <a:stretch>
            <a:fillRect/>
          </a:stretch>
        </p:blipFill>
        <p:spPr>
          <a:xfrm>
            <a:off x="1676400" y="3789363"/>
            <a:ext cx="5715000" cy="3068637"/>
          </a:xfrm>
          <a:noFill/>
          <a:ln/>
        </p:spPr>
      </p:pic>
      <p:graphicFrame>
        <p:nvGraphicFramePr>
          <p:cNvPr id="59400" name="Object 8"/>
          <p:cNvGraphicFramePr>
            <a:graphicFrameLocks noGrp="1" noChangeAspect="1"/>
          </p:cNvGraphicFramePr>
          <p:nvPr>
            <p:ph sz="quarter" idx="3"/>
          </p:nvPr>
        </p:nvGraphicFramePr>
        <p:xfrm>
          <a:off x="533400" y="2819400"/>
          <a:ext cx="6553200" cy="569913"/>
        </p:xfrm>
        <a:graphic>
          <a:graphicData uri="http://schemas.openxmlformats.org/presentationml/2006/ole">
            <mc:AlternateContent xmlns:mc="http://schemas.openxmlformats.org/markup-compatibility/2006">
              <mc:Choice xmlns:v="urn:schemas-microsoft-com:vml" Requires="v">
                <p:oleObj spid="_x0000_s4397" name="Equation" r:id="rId6" imgW="2628720" imgH="228600" progId="Equation.3">
                  <p:embed/>
                </p:oleObj>
              </mc:Choice>
              <mc:Fallback>
                <p:oleObj name="Equation" r:id="rId6" imgW="262872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400" y="2819400"/>
                        <a:ext cx="65532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 name="Picture 1"/>
          <p:cNvPicPr>
            <a:picLocks noChangeAspect="1"/>
          </p:cNvPicPr>
          <p:nvPr/>
        </p:nvPicPr>
        <p:blipFill>
          <a:blip r:embed="rId8"/>
          <a:stretch>
            <a:fillRect/>
          </a:stretch>
        </p:blipFill>
        <p:spPr>
          <a:xfrm>
            <a:off x="4376702" y="1519466"/>
            <a:ext cx="4439251" cy="596443"/>
          </a:xfrm>
          <a:prstGeom prst="rect">
            <a:avLst/>
          </a:prstGeom>
        </p:spPr>
      </p:pic>
    </p:spTree>
    <p:extLst>
      <p:ext uri="{BB962C8B-B14F-4D97-AF65-F5344CB8AC3E}">
        <p14:creationId xmlns:p14="http://schemas.microsoft.com/office/powerpoint/2010/main" val="299201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68309" y="228600"/>
            <a:ext cx="5807379" cy="564776"/>
          </a:xfrm>
          <a:prstGeom prst="rect">
            <a:avLst/>
          </a:prstGeom>
        </p:spPr>
      </p:pic>
      <p:pic>
        <p:nvPicPr>
          <p:cNvPr id="6" name="Picture 5"/>
          <p:cNvPicPr>
            <a:picLocks noChangeAspect="1"/>
          </p:cNvPicPr>
          <p:nvPr/>
        </p:nvPicPr>
        <p:blipFill>
          <a:blip r:embed="rId3"/>
          <a:stretch>
            <a:fillRect/>
          </a:stretch>
        </p:blipFill>
        <p:spPr>
          <a:xfrm>
            <a:off x="169174" y="793376"/>
            <a:ext cx="8805647" cy="2764209"/>
          </a:xfrm>
          <a:prstGeom prst="rect">
            <a:avLst/>
          </a:prstGeom>
        </p:spPr>
      </p:pic>
      <p:pic>
        <p:nvPicPr>
          <p:cNvPr id="8" name="Picture 7"/>
          <p:cNvPicPr>
            <a:picLocks noChangeAspect="1"/>
          </p:cNvPicPr>
          <p:nvPr/>
        </p:nvPicPr>
        <p:blipFill>
          <a:blip r:embed="rId4"/>
          <a:stretch>
            <a:fillRect/>
          </a:stretch>
        </p:blipFill>
        <p:spPr>
          <a:xfrm>
            <a:off x="169173" y="3793176"/>
            <a:ext cx="8705885" cy="2446259"/>
          </a:xfrm>
          <a:prstGeom prst="rect">
            <a:avLst/>
          </a:prstGeom>
        </p:spPr>
      </p:pic>
    </p:spTree>
    <p:extLst>
      <p:ext uri="{BB962C8B-B14F-4D97-AF65-F5344CB8AC3E}">
        <p14:creationId xmlns:p14="http://schemas.microsoft.com/office/powerpoint/2010/main" val="64197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668309" y="228600"/>
            <a:ext cx="5807379" cy="564776"/>
          </a:xfrm>
          <a:prstGeom prst="rect">
            <a:avLst/>
          </a:prstGeom>
        </p:spPr>
      </p:pic>
      <p:pic>
        <p:nvPicPr>
          <p:cNvPr id="2" name="Picture 1"/>
          <p:cNvPicPr>
            <a:picLocks noChangeAspect="1"/>
          </p:cNvPicPr>
          <p:nvPr/>
        </p:nvPicPr>
        <p:blipFill>
          <a:blip r:embed="rId3"/>
          <a:stretch>
            <a:fillRect/>
          </a:stretch>
        </p:blipFill>
        <p:spPr>
          <a:xfrm>
            <a:off x="306256" y="1548740"/>
            <a:ext cx="8595697" cy="3453565"/>
          </a:xfrm>
          <a:prstGeom prst="rect">
            <a:avLst/>
          </a:prstGeom>
        </p:spPr>
      </p:pic>
      <p:pic>
        <p:nvPicPr>
          <p:cNvPr id="3" name="Picture 2"/>
          <p:cNvPicPr>
            <a:picLocks noChangeAspect="1"/>
          </p:cNvPicPr>
          <p:nvPr/>
        </p:nvPicPr>
        <p:blipFill>
          <a:blip r:embed="rId4"/>
          <a:stretch>
            <a:fillRect/>
          </a:stretch>
        </p:blipFill>
        <p:spPr>
          <a:xfrm>
            <a:off x="1523169" y="5261520"/>
            <a:ext cx="5845819" cy="1291963"/>
          </a:xfrm>
          <a:prstGeom prst="rect">
            <a:avLst/>
          </a:prstGeom>
        </p:spPr>
      </p:pic>
    </p:spTree>
    <p:extLst>
      <p:ext uri="{BB962C8B-B14F-4D97-AF65-F5344CB8AC3E}">
        <p14:creationId xmlns:p14="http://schemas.microsoft.com/office/powerpoint/2010/main" val="4684461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1|8.9|24.2|8.3|6.9|24.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2195</Words>
  <Application>Microsoft Office PowerPoint</Application>
  <PresentationFormat>On-screen Show (4:3)</PresentationFormat>
  <Paragraphs>239</Paragraphs>
  <Slides>62</Slides>
  <Notes>1</Notes>
  <HiddenSlides>2</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62</vt:i4>
      </vt:variant>
    </vt:vector>
  </HeadingPairs>
  <TitlesOfParts>
    <vt:vector size="74" baseType="lpstr">
      <vt:lpstr>arial</vt:lpstr>
      <vt:lpstr>arial</vt:lpstr>
      <vt:lpstr>Calibri</vt:lpstr>
      <vt:lpstr>Calibri Light</vt:lpstr>
      <vt:lpstr>JOAGKA+Arial,Bold</vt:lpstr>
      <vt:lpstr>Symbol</vt:lpstr>
      <vt:lpstr>Tahoma</vt:lpstr>
      <vt:lpstr>Times New Roman</vt:lpstr>
      <vt:lpstr>Office Theme</vt:lpstr>
      <vt:lpstr>Equation</vt:lpstr>
      <vt:lpstr>CorelDRAW</vt:lpstr>
      <vt:lpstr>Chart</vt:lpstr>
      <vt:lpstr>PowerPoint Presentation</vt:lpstr>
      <vt:lpstr>PowerPoint Presentation</vt:lpstr>
      <vt:lpstr>PowerPoint Presentation</vt:lpstr>
      <vt:lpstr>PowerPoint Presentation</vt:lpstr>
      <vt:lpstr>PowerPoint Presentation</vt:lpstr>
      <vt:lpstr>PowerPoint Presentation</vt:lpstr>
      <vt:lpstr>Remote sensing ET using energy balance method </vt:lpstr>
      <vt:lpstr>PowerPoint Presentation</vt:lpstr>
      <vt:lpstr>PowerPoint Presentation</vt:lpstr>
      <vt:lpstr>SEBAL-METRIC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Validation of SEBAL</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Ismaeel</dc:creator>
  <cp:lastModifiedBy>Muhammad azmat</cp:lastModifiedBy>
  <cp:revision>139</cp:revision>
  <dcterms:created xsi:type="dcterms:W3CDTF">2017-01-06T02:14:55Z</dcterms:created>
  <dcterms:modified xsi:type="dcterms:W3CDTF">2025-11-18T10:32:54Z</dcterms:modified>
</cp:coreProperties>
</file>